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</p:sldMasterIdLst>
  <p:sldIdLst>
    <p:sldId id="446" r:id="rId3"/>
    <p:sldId id="447" r:id="rId4"/>
    <p:sldId id="448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8" r:id="rId13"/>
    <p:sldId id="457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1" r:id="rId25"/>
    <p:sldId id="449" r:id="rId2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함초롬바탕" panose="02030504000101010101" pitchFamily="18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Bold" panose="020B0600000101010101" pitchFamily="50" charset="-12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602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7CD"/>
    <a:srgbClr val="343434"/>
    <a:srgbClr val="427D23"/>
    <a:srgbClr val="BFD8BB"/>
    <a:srgbClr val="EADDB3"/>
    <a:srgbClr val="F0BAC8"/>
    <a:srgbClr val="298F0D"/>
    <a:srgbClr val="D89E00"/>
    <a:srgbClr val="1368CE"/>
    <a:srgbClr val="E21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pos="5602"/>
        <p:guide pos="158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9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7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466F0AB-58DB-4B7B-8CAE-A585890B0A68}"/>
              </a:ext>
            </a:extLst>
          </p:cNvPr>
          <p:cNvSpPr/>
          <p:nvPr/>
        </p:nvSpPr>
        <p:spPr>
          <a:xfrm>
            <a:off x="4050793" y="1797828"/>
            <a:ext cx="41879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멈추면 </a:t>
            </a:r>
            <a:b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기온 상승도 멈춘다</a:t>
            </a:r>
            <a:r>
              <a:rPr lang="en-US" altLang="ko-KR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577E27F-926D-48DC-894C-8A70D91403E8}"/>
              </a:ext>
            </a:extLst>
          </p:cNvPr>
          <p:cNvSpPr/>
          <p:nvPr/>
        </p:nvSpPr>
        <p:spPr>
          <a:xfrm>
            <a:off x="4152753" y="3244378"/>
            <a:ext cx="4270248" cy="369245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경제적 활동이나 소비 생활에서 친환경적 실천을 북돋는 활동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9E46F7C-7BEE-4E86-A395-28A3E44E3057}"/>
              </a:ext>
            </a:extLst>
          </p:cNvPr>
          <p:cNvGrpSpPr/>
          <p:nvPr/>
        </p:nvGrpSpPr>
        <p:grpSpPr>
          <a:xfrm>
            <a:off x="4152753" y="1374523"/>
            <a:ext cx="1968791" cy="406802"/>
            <a:chOff x="3277596" y="636662"/>
            <a:chExt cx="832671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="" xmlns:a16="http://schemas.microsoft.com/office/drawing/2014/main" id="{3B544B3B-9209-404E-822C-95E615E77C4F}"/>
                </a:ext>
              </a:extLst>
            </p:cNvPr>
            <p:cNvSpPr/>
            <p:nvPr/>
          </p:nvSpPr>
          <p:spPr>
            <a:xfrm>
              <a:off x="3277596" y="636662"/>
              <a:ext cx="832671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6850748-4991-49B7-AE28-DB28C60360E5}"/>
                </a:ext>
              </a:extLst>
            </p:cNvPr>
            <p:cNvSpPr/>
            <p:nvPr/>
          </p:nvSpPr>
          <p:spPr>
            <a:xfrm>
              <a:off x="3289684" y="643353"/>
              <a:ext cx="8084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4-1,2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24AD53DA-6307-4719-9BED-1F832F5E26BD}"/>
              </a:ext>
            </a:extLst>
          </p:cNvPr>
          <p:cNvSpPr/>
          <p:nvPr/>
        </p:nvSpPr>
        <p:spPr>
          <a:xfrm>
            <a:off x="400050" y="1224645"/>
            <a:ext cx="8343900" cy="5159679"/>
          </a:xfrm>
          <a:prstGeom prst="roundRect">
            <a:avLst>
              <a:gd name="adj" fmla="val 478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함께 만드는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이야기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7D6F223-F4AC-4C2F-B851-31E26A9F87A6}"/>
              </a:ext>
            </a:extLst>
          </p:cNvPr>
          <p:cNvGrpSpPr/>
          <p:nvPr/>
        </p:nvGrpSpPr>
        <p:grpSpPr>
          <a:xfrm>
            <a:off x="806618" y="1496193"/>
            <a:ext cx="7530764" cy="4808588"/>
            <a:chOff x="1022686" y="1342656"/>
            <a:chExt cx="7530764" cy="4808588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46344A3B-F347-4905-AE91-548EAE6E92E9}"/>
                </a:ext>
              </a:extLst>
            </p:cNvPr>
            <p:cNvGrpSpPr/>
            <p:nvPr/>
          </p:nvGrpSpPr>
          <p:grpSpPr>
            <a:xfrm>
              <a:off x="1022686" y="1342656"/>
              <a:ext cx="7445039" cy="972254"/>
              <a:chOff x="1022686" y="1342656"/>
              <a:chExt cx="7445039" cy="97225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="" xmlns:a16="http://schemas.microsoft.com/office/drawing/2014/main" id="{3D3B1983-987E-4825-BC40-846C68C6C4C6}"/>
                  </a:ext>
                </a:extLst>
              </p:cNvPr>
              <p:cNvGrpSpPr/>
              <p:nvPr/>
            </p:nvGrpSpPr>
            <p:grpSpPr>
              <a:xfrm>
                <a:off x="1022686" y="13426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="" xmlns:a16="http://schemas.microsoft.com/office/drawing/2014/main" id="{4DCEBBCD-F46A-433E-9AE5-08A8A6EDD43C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="" xmlns:a16="http://schemas.microsoft.com/office/drawing/2014/main" id="{89C0D191-99BF-4081-B6FC-A1432DC50328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D23D2C95-1CB7-45B8-A906-4380D3B964F8}"/>
                  </a:ext>
                </a:extLst>
              </p:cNvPr>
              <p:cNvSpPr txBox="1"/>
              <p:nvPr/>
            </p:nvSpPr>
            <p:spPr>
              <a:xfrm>
                <a:off x="1833614" y="1360803"/>
                <a:ext cx="663411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모둠원 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명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이서 </a:t>
                </a:r>
                <a:r>
                  <a:rPr lang="en-US" altLang="ko-KR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14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장의 카드 중 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장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랜덤하게 뽑는다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  <a:endPara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0EB7F66D-4C53-44D8-9055-D39370B7FE1C}"/>
                  </a:ext>
                </a:extLst>
              </p:cNvPr>
              <p:cNvSpPr txBox="1"/>
              <p:nvPr/>
            </p:nvSpPr>
            <p:spPr>
              <a:xfrm>
                <a:off x="1098244" y="1475103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1D98092D-71D7-4798-AB81-A392536D234C}"/>
                </a:ext>
              </a:extLst>
            </p:cNvPr>
            <p:cNvGrpSpPr/>
            <p:nvPr/>
          </p:nvGrpSpPr>
          <p:grpSpPr>
            <a:xfrm>
              <a:off x="1022686" y="2689728"/>
              <a:ext cx="7445039" cy="937242"/>
              <a:chOff x="1022686" y="2447556"/>
              <a:chExt cx="7445039" cy="93724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2A527791-0385-4531-A8D6-01A2EF779DC1}"/>
                  </a:ext>
                </a:extLst>
              </p:cNvPr>
              <p:cNvGrpSpPr/>
              <p:nvPr/>
            </p:nvGrpSpPr>
            <p:grpSpPr>
              <a:xfrm>
                <a:off x="1022686" y="24475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="" xmlns:a16="http://schemas.microsoft.com/office/drawing/2014/main" id="{8A443617-4063-4349-B023-76BA87D470EA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="" xmlns:a16="http://schemas.microsoft.com/office/drawing/2014/main" id="{3674061A-8AD2-4FF7-9D74-7229097E7A14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D938783A-29A4-4F8C-A383-47FAAE85F1F8}"/>
                  </a:ext>
                </a:extLst>
              </p:cNvPr>
              <p:cNvSpPr txBox="1"/>
              <p:nvPr/>
            </p:nvSpPr>
            <p:spPr>
              <a:xfrm>
                <a:off x="1833614" y="2492246"/>
                <a:ext cx="6634111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순서를 정하고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 번째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학생이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문장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만들면서 이야기 한다</a:t>
                </a:r>
                <a:r>
                  <a:rPr lang="en-US" altLang="ko-KR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468FE4F8-A790-4B9D-AD9E-E16A2EC702F7}"/>
                  </a:ext>
                </a:extLst>
              </p:cNvPr>
              <p:cNvSpPr txBox="1"/>
              <p:nvPr/>
            </p:nvSpPr>
            <p:spPr>
              <a:xfrm>
                <a:off x="1098244" y="2587496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F370DF4F-59D4-408F-BE4C-29FAD20C9B05}"/>
                </a:ext>
              </a:extLst>
            </p:cNvPr>
            <p:cNvGrpSpPr/>
            <p:nvPr/>
          </p:nvGrpSpPr>
          <p:grpSpPr>
            <a:xfrm>
              <a:off x="1022686" y="4001788"/>
              <a:ext cx="7530764" cy="1006290"/>
              <a:chOff x="1022686" y="3552456"/>
              <a:chExt cx="7530764" cy="100629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3F79EF66-D590-4270-A205-8CE1F1BA2DAB}"/>
                  </a:ext>
                </a:extLst>
              </p:cNvPr>
              <p:cNvGrpSpPr/>
              <p:nvPr/>
            </p:nvGrpSpPr>
            <p:grpSpPr>
              <a:xfrm>
                <a:off x="1022686" y="35524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="" xmlns:a16="http://schemas.microsoft.com/office/drawing/2014/main" id="{DF0A3B25-A94E-4DB2-A9C1-FF5B519042FE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="" xmlns:a16="http://schemas.microsoft.com/office/drawing/2014/main" id="{2D5EF95B-59E8-4A0B-8BA9-5E8430BEA2D1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B6A28E20-41F7-4722-944F-2ADEFC1F76C6}"/>
                  </a:ext>
                </a:extLst>
              </p:cNvPr>
              <p:cNvSpPr txBox="1"/>
              <p:nvPr/>
            </p:nvSpPr>
            <p:spPr>
              <a:xfrm>
                <a:off x="1833614" y="3604639"/>
                <a:ext cx="671983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두 번째 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순위인 학생이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첫 번째 학생의 이야기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관련되게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사진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 보면서 이야기를 만든다</a:t>
                </a:r>
                <a:r>
                  <a:rPr lang="en-US" altLang="ko-KR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24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6BD22952-9F39-49A6-80DB-2AACC247BB91}"/>
                  </a:ext>
                </a:extLst>
              </p:cNvPr>
              <p:cNvSpPr txBox="1"/>
              <p:nvPr/>
            </p:nvSpPr>
            <p:spPr>
              <a:xfrm>
                <a:off x="1098244" y="3699889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14F9DC4D-C344-452A-99CB-B96830868CEA}"/>
                </a:ext>
              </a:extLst>
            </p:cNvPr>
            <p:cNvGrpSpPr/>
            <p:nvPr/>
          </p:nvGrpSpPr>
          <p:grpSpPr>
            <a:xfrm>
              <a:off x="1022686" y="5382897"/>
              <a:ext cx="7530764" cy="768347"/>
              <a:chOff x="1022686" y="4657356"/>
              <a:chExt cx="7530764" cy="76834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="" xmlns:a16="http://schemas.microsoft.com/office/drawing/2014/main" id="{BA2BD5FF-E11B-4587-B8B3-7A26DC8876BE}"/>
                  </a:ext>
                </a:extLst>
              </p:cNvPr>
              <p:cNvGrpSpPr/>
              <p:nvPr/>
            </p:nvGrpSpPr>
            <p:grpSpPr>
              <a:xfrm>
                <a:off x="1022686" y="46573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="" xmlns:a16="http://schemas.microsoft.com/office/drawing/2014/main" id="{79303D0A-7096-4911-A29A-90DBE6843973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="" xmlns:a16="http://schemas.microsoft.com/office/drawing/2014/main" id="{7AC6F7CF-4986-44DC-9473-97790B2F654D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88CF7BF2-05BD-47B7-93EF-2047CDFA85A7}"/>
                  </a:ext>
                </a:extLst>
              </p:cNvPr>
              <p:cNvSpPr txBox="1"/>
              <p:nvPr/>
            </p:nvSpPr>
            <p:spPr>
              <a:xfrm>
                <a:off x="1833614" y="4793232"/>
                <a:ext cx="67198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세 번째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네 번째 순서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대로 이야기를 만든다</a:t>
                </a:r>
                <a:r>
                  <a:rPr lang="en-US" altLang="ko-KR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8F77FE37-C7A2-4B73-9244-D7995B86B7B3}"/>
                  </a:ext>
                </a:extLst>
              </p:cNvPr>
              <p:cNvSpPr txBox="1"/>
              <p:nvPr/>
            </p:nvSpPr>
            <p:spPr>
              <a:xfrm>
                <a:off x="1098244" y="4812282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607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함께 만드는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이야기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4A69C108-FCA7-4C76-BDB8-CCA79B4C352E}"/>
              </a:ext>
            </a:extLst>
          </p:cNvPr>
          <p:cNvGrpSpPr/>
          <p:nvPr/>
        </p:nvGrpSpPr>
        <p:grpSpPr>
          <a:xfrm>
            <a:off x="738807" y="1698115"/>
            <a:ext cx="7666387" cy="4404744"/>
            <a:chOff x="547557" y="978153"/>
            <a:chExt cx="7666387" cy="4404744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E6A1BA51-4E2A-40EF-BD57-5A5D786761EF}"/>
                </a:ext>
              </a:extLst>
            </p:cNvPr>
            <p:cNvSpPr/>
            <p:nvPr/>
          </p:nvSpPr>
          <p:spPr>
            <a:xfrm>
              <a:off x="930056" y="4126874"/>
              <a:ext cx="7283888" cy="1256023"/>
            </a:xfrm>
            <a:prstGeom prst="rect">
              <a:avLst/>
            </a:prstGeom>
            <a:solidFill>
              <a:schemeClr val="bg1"/>
            </a:solidFill>
            <a:ln w="15875" cap="flat" cmpd="sng" algn="ctr">
              <a:solidFill>
                <a:srgbClr val="1670A4"/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KoPub돋움체 Light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896FD00C-784F-405B-A54C-58D3DCFA45DE}"/>
                </a:ext>
              </a:extLst>
            </p:cNvPr>
            <p:cNvSpPr/>
            <p:nvPr/>
          </p:nvSpPr>
          <p:spPr>
            <a:xfrm>
              <a:off x="930056" y="1342656"/>
              <a:ext cx="7283888" cy="1771646"/>
            </a:xfrm>
            <a:prstGeom prst="rect">
              <a:avLst/>
            </a:prstGeom>
            <a:solidFill>
              <a:schemeClr val="bg1"/>
            </a:solidFill>
            <a:ln w="15875" cap="flat" cmpd="sng" algn="ctr">
              <a:solidFill>
                <a:srgbClr val="1670A4"/>
              </a:solidFill>
              <a:prstDash val="dash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KoPub돋움체 Light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B7E4FAD-9E3D-4D4C-A1F3-F37D6D30E24C}"/>
                </a:ext>
              </a:extLst>
            </p:cNvPr>
            <p:cNvSpPr txBox="1"/>
            <p:nvPr/>
          </p:nvSpPr>
          <p:spPr>
            <a:xfrm>
              <a:off x="1092500" y="1475103"/>
              <a:ext cx="6959000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이야기를 만들 때에는 </a:t>
              </a:r>
              <a:r>
                <a:rPr lang="ko-KR" altLang="en-US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‘기후변화’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 </a:t>
              </a:r>
              <a:r>
                <a:rPr lang="ko-KR" altLang="en-US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‘온실가스’</a:t>
              </a:r>
              <a:r>
                <a:rPr lang="en-US" altLang="ko-KR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en-US" altLang="ko-KR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</a:t>
              </a:r>
              <a:r>
                <a:rPr lang="ko-KR" altLang="en-US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변화’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 </a:t>
              </a:r>
              <a:r>
                <a:rPr lang="ko-KR" altLang="en-US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‘노력’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등의</a:t>
              </a:r>
              <a:endParaRPr lang="en-US" altLang="ko-KR" sz="28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키워드가 들어갈 수 있도록 한다</a:t>
              </a:r>
              <a:r>
                <a:rPr lang="en-US" altLang="ko-KR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F209912B-7AD0-40E2-B467-74EAA3B7967A}"/>
                </a:ext>
              </a:extLst>
            </p:cNvPr>
            <p:cNvSpPr txBox="1"/>
            <p:nvPr/>
          </p:nvSpPr>
          <p:spPr>
            <a:xfrm>
              <a:off x="1092500" y="4259321"/>
              <a:ext cx="6959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키워드는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‘사람’</a:t>
              </a:r>
              <a:r>
                <a:rPr lang="en-US" altLang="ko-KR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,‘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환경’</a:t>
              </a:r>
              <a:r>
                <a:rPr lang="en-US" altLang="ko-KR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,‘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실천’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등과</a:t>
              </a:r>
              <a:endParaRPr lang="en-US" altLang="ko-KR" sz="28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/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같은 다른 용어로 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변경</a:t>
              </a:r>
              <a:r>
                <a:rPr lang="ko-KR" altLang="en-US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될 수 있다</a:t>
              </a:r>
              <a:r>
                <a:rPr lang="en-US" altLang="ko-KR" sz="28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8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="" xmlns:a16="http://schemas.microsoft.com/office/drawing/2014/main" id="{9B59E55B-4D85-4A6C-8C3D-D82F1BA5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559" y="978153"/>
              <a:ext cx="1089882" cy="111378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59844191-92F4-4EA2-B7F3-9BC7B530B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7559" y="3593108"/>
              <a:ext cx="1089882" cy="111378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35948AB2-96B2-4D05-B9C7-7A7B9C923162}"/>
                </a:ext>
              </a:extLst>
            </p:cNvPr>
            <p:cNvSpPr txBox="1"/>
            <p:nvPr/>
          </p:nvSpPr>
          <p:spPr>
            <a:xfrm>
              <a:off x="547557" y="1258912"/>
              <a:ext cx="10898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/>
              <a:r>
                <a:rPr lang="en-US" altLang="ko-KR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C18486F9-3A48-42F3-9DB0-09324EAF403E}"/>
                </a:ext>
              </a:extLst>
            </p:cNvPr>
            <p:cNvSpPr txBox="1"/>
            <p:nvPr/>
          </p:nvSpPr>
          <p:spPr>
            <a:xfrm>
              <a:off x="547557" y="3870034"/>
              <a:ext cx="10898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/>
              <a:r>
                <a:rPr lang="en-US" altLang="ko-KR" sz="3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680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6A4F43D3-32EA-4A6C-869B-953CAE42BCC8}"/>
              </a:ext>
            </a:extLst>
          </p:cNvPr>
          <p:cNvGrpSpPr/>
          <p:nvPr/>
        </p:nvGrpSpPr>
        <p:grpSpPr>
          <a:xfrm>
            <a:off x="930056" y="1133037"/>
            <a:ext cx="3436812" cy="2501836"/>
            <a:chOff x="1259631" y="1537699"/>
            <a:chExt cx="3086100" cy="224653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66B91734-CA77-4043-8C23-DBE461155622}"/>
                </a:ext>
              </a:extLst>
            </p:cNvPr>
            <p:cNvSpPr/>
            <p:nvPr/>
          </p:nvSpPr>
          <p:spPr>
            <a:xfrm>
              <a:off x="12596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3F011B62-DB2F-4642-9266-D5F88C33B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1263" y="1625020"/>
              <a:ext cx="2902835" cy="2071894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EBFF1171-153D-4A42-941C-08C88E0273F9}"/>
              </a:ext>
            </a:extLst>
          </p:cNvPr>
          <p:cNvGrpSpPr/>
          <p:nvPr/>
        </p:nvGrpSpPr>
        <p:grpSpPr>
          <a:xfrm>
            <a:off x="930055" y="3913035"/>
            <a:ext cx="3436812" cy="2501836"/>
            <a:chOff x="4714131" y="1537699"/>
            <a:chExt cx="3086100" cy="224653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9F632620-9AA5-4A9B-B424-D6590C0C53D2}"/>
                </a:ext>
              </a:extLst>
            </p:cNvPr>
            <p:cNvSpPr/>
            <p:nvPr/>
          </p:nvSpPr>
          <p:spPr>
            <a:xfrm>
              <a:off x="47141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4A9562CA-7950-4487-A1C4-AFA5119E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0705" y="1625019"/>
              <a:ext cx="2912954" cy="2071894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7" name="그룹 16"/>
          <p:cNvGrpSpPr/>
          <p:nvPr/>
        </p:nvGrpSpPr>
        <p:grpSpPr>
          <a:xfrm>
            <a:off x="4803297" y="3955835"/>
            <a:ext cx="3436812" cy="2501836"/>
            <a:chOff x="4803297" y="4005263"/>
            <a:chExt cx="3436812" cy="250183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DC03E0B-0756-47BD-BE89-296CD592AC1E}"/>
                </a:ext>
              </a:extLst>
            </p:cNvPr>
            <p:cNvSpPr/>
            <p:nvPr/>
          </p:nvSpPr>
          <p:spPr>
            <a:xfrm>
              <a:off x="4803297" y="4005263"/>
              <a:ext cx="3436812" cy="2501836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E7234B9E-0580-4016-BEF0-AD031FA3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840" y="4127482"/>
              <a:ext cx="3219726" cy="2281557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54432907-AF8C-49D5-AAEE-320794201C7D}"/>
              </a:ext>
            </a:extLst>
          </p:cNvPr>
          <p:cNvGrpSpPr/>
          <p:nvPr/>
        </p:nvGrpSpPr>
        <p:grpSpPr>
          <a:xfrm>
            <a:off x="4777133" y="1133036"/>
            <a:ext cx="3436812" cy="2501836"/>
            <a:chOff x="930056" y="3962464"/>
            <a:chExt cx="3436812" cy="250183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2F948125-F4CE-49AD-9138-EE453EB79202}"/>
                </a:ext>
              </a:extLst>
            </p:cNvPr>
            <p:cNvSpPr/>
            <p:nvPr/>
          </p:nvSpPr>
          <p:spPr>
            <a:xfrm>
              <a:off x="930056" y="3962464"/>
              <a:ext cx="3436812" cy="2501836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34F8E64A-5FE9-49CF-A789-EDEF739C7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8599" y="4059709"/>
              <a:ext cx="3219726" cy="2307345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33730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10A76CA7-1F31-441B-8755-686BD15A8AAA}"/>
              </a:ext>
            </a:extLst>
          </p:cNvPr>
          <p:cNvGrpSpPr/>
          <p:nvPr/>
        </p:nvGrpSpPr>
        <p:grpSpPr>
          <a:xfrm>
            <a:off x="930056" y="1765300"/>
            <a:ext cx="7287280" cy="3996198"/>
            <a:chOff x="930056" y="1341732"/>
            <a:chExt cx="7287280" cy="399619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20FA49A0-2FA8-4640-BAE2-0F9514C17188}"/>
                </a:ext>
              </a:extLst>
            </p:cNvPr>
            <p:cNvSpPr/>
            <p:nvPr/>
          </p:nvSpPr>
          <p:spPr>
            <a:xfrm>
              <a:off x="930056" y="1341732"/>
              <a:ext cx="7287280" cy="3996198"/>
            </a:xfrm>
            <a:prstGeom prst="roundRect">
              <a:avLst>
                <a:gd name="adj" fmla="val 6655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3A7B2DD1-4A4C-4C6F-90DA-C98851201B94}"/>
                </a:ext>
              </a:extLst>
            </p:cNvPr>
            <p:cNvSpPr/>
            <p:nvPr/>
          </p:nvSpPr>
          <p:spPr>
            <a:xfrm>
              <a:off x="5781463" y="2181566"/>
              <a:ext cx="1248697" cy="2095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F7491B59-6664-4345-AB41-9A6868FAA087}"/>
                </a:ext>
              </a:extLst>
            </p:cNvPr>
            <p:cNvSpPr/>
            <p:nvPr/>
          </p:nvSpPr>
          <p:spPr>
            <a:xfrm>
              <a:off x="1556554" y="2572091"/>
              <a:ext cx="1689566" cy="2095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DA846AD6-7873-4FE3-B574-A111D5D60915}"/>
                </a:ext>
              </a:extLst>
            </p:cNvPr>
            <p:cNvSpPr/>
            <p:nvPr/>
          </p:nvSpPr>
          <p:spPr>
            <a:xfrm>
              <a:off x="2815124" y="3307894"/>
              <a:ext cx="3487886" cy="2095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1EFCD310-3B75-44E9-9894-8BF7B5EB02BC}"/>
                </a:ext>
              </a:extLst>
            </p:cNvPr>
            <p:cNvSpPr/>
            <p:nvPr/>
          </p:nvSpPr>
          <p:spPr>
            <a:xfrm>
              <a:off x="2707809" y="4396030"/>
              <a:ext cx="3702516" cy="2095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4543A8A-AC4A-43E2-9332-C306092988EE}"/>
                </a:ext>
              </a:extLst>
            </p:cNvPr>
            <p:cNvSpPr txBox="1"/>
            <p:nvPr/>
          </p:nvSpPr>
          <p:spPr>
            <a:xfrm>
              <a:off x="1092500" y="1637369"/>
              <a:ext cx="6959000" cy="3395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코로나 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19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때문에 엄마 아빠가 집에 있는 시간이 많으셔서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자동차 사용은 절반 이하로 줄었다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온실가스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줄었을 것 같다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그렇지만 집에서 </a:t>
              </a:r>
              <a:r>
                <a:rPr lang="ko-KR" altLang="en-US" sz="20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스마트폰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컴퓨터를 하는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시간이 많아졌고 학교 수업도 컴퓨터로 해야 해서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전기 에너지는 많이 썼을 것 같다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그러나 놀이터 화단에는 작년보다 훨씬 꽃이 많이 피어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식물들이 이산화탄소를 흡수해주는 등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467C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변화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있어서</a:t>
              </a:r>
              <a:endParaRPr lang="en-US" altLang="ko-KR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 대응에 도움이 될 것이다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 algn="ctr" defTabSz="914400" fontAlgn="base">
                <a:lnSpc>
                  <a:spcPct val="120000"/>
                </a:lnSpc>
              </a:pP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위해 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467C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노력</a:t>
              </a:r>
              <a:r>
                <a:rPr lang="ko-KR" altLang="en-US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해야 할 일이 무엇인지 알게 되었다</a:t>
              </a:r>
              <a:r>
                <a:rPr lang="en-US" altLang="ko-KR" sz="2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2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="" xmlns:a16="http://schemas.microsoft.com/office/drawing/2014/main" id="{5D75596C-FD1D-49D9-AC2D-EB126810AFFC}"/>
              </a:ext>
            </a:extLst>
          </p:cNvPr>
          <p:cNvSpPr/>
          <p:nvPr/>
        </p:nvSpPr>
        <p:spPr>
          <a:xfrm>
            <a:off x="1684489" y="1548656"/>
            <a:ext cx="5821211" cy="2678335"/>
          </a:xfrm>
          <a:custGeom>
            <a:avLst/>
            <a:gdLst>
              <a:gd name="connsiteX0" fmla="*/ 178243 w 5821211"/>
              <a:gd name="connsiteY0" fmla="*/ 0 h 2678335"/>
              <a:gd name="connsiteX1" fmla="*/ 5229001 w 5821211"/>
              <a:gd name="connsiteY1" fmla="*/ 0 h 2678335"/>
              <a:gd name="connsiteX2" fmla="*/ 5407244 w 5821211"/>
              <a:gd name="connsiteY2" fmla="*/ 178243 h 2678335"/>
              <a:gd name="connsiteX3" fmla="*/ 5407244 w 5821211"/>
              <a:gd name="connsiteY3" fmla="*/ 1422973 h 2678335"/>
              <a:gd name="connsiteX4" fmla="*/ 5821211 w 5821211"/>
              <a:gd name="connsiteY4" fmla="*/ 1651744 h 2678335"/>
              <a:gd name="connsiteX5" fmla="*/ 5407244 w 5821211"/>
              <a:gd name="connsiteY5" fmla="*/ 1813292 h 2678335"/>
              <a:gd name="connsiteX6" fmla="*/ 5407244 w 5821211"/>
              <a:gd name="connsiteY6" fmla="*/ 2500092 h 2678335"/>
              <a:gd name="connsiteX7" fmla="*/ 5229001 w 5821211"/>
              <a:gd name="connsiteY7" fmla="*/ 2678335 h 2678335"/>
              <a:gd name="connsiteX8" fmla="*/ 178243 w 5821211"/>
              <a:gd name="connsiteY8" fmla="*/ 2678335 h 2678335"/>
              <a:gd name="connsiteX9" fmla="*/ 0 w 5821211"/>
              <a:gd name="connsiteY9" fmla="*/ 2500092 h 2678335"/>
              <a:gd name="connsiteX10" fmla="*/ 0 w 5821211"/>
              <a:gd name="connsiteY10" fmla="*/ 178243 h 2678335"/>
              <a:gd name="connsiteX11" fmla="*/ 178243 w 5821211"/>
              <a:gd name="connsiteY11" fmla="*/ 0 h 267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21211" h="2678335">
                <a:moveTo>
                  <a:pt x="178243" y="0"/>
                </a:moveTo>
                <a:lnTo>
                  <a:pt x="5229001" y="0"/>
                </a:lnTo>
                <a:cubicBezTo>
                  <a:pt x="5327442" y="0"/>
                  <a:pt x="5407244" y="79802"/>
                  <a:pt x="5407244" y="178243"/>
                </a:cubicBezTo>
                <a:lnTo>
                  <a:pt x="5407244" y="1422973"/>
                </a:lnTo>
                <a:lnTo>
                  <a:pt x="5821211" y="1651744"/>
                </a:lnTo>
                <a:lnTo>
                  <a:pt x="5407244" y="1813292"/>
                </a:lnTo>
                <a:lnTo>
                  <a:pt x="5407244" y="2500092"/>
                </a:lnTo>
                <a:cubicBezTo>
                  <a:pt x="5407244" y="2598533"/>
                  <a:pt x="5327442" y="2678335"/>
                  <a:pt x="5229001" y="2678335"/>
                </a:cubicBezTo>
                <a:lnTo>
                  <a:pt x="178243" y="2678335"/>
                </a:lnTo>
                <a:cubicBezTo>
                  <a:pt x="79802" y="2678335"/>
                  <a:pt x="0" y="2598533"/>
                  <a:pt x="0" y="2500092"/>
                </a:cubicBezTo>
                <a:lnTo>
                  <a:pt x="0" y="178243"/>
                </a:lnTo>
                <a:cubicBezTo>
                  <a:pt x="0" y="79802"/>
                  <a:pt x="79802" y="0"/>
                  <a:pt x="178243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 descr="텍스트, 장난감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6B48DCE0-A75F-40F8-B22D-8BFB1B7D9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2"/>
          <a:stretch/>
        </p:blipFill>
        <p:spPr>
          <a:xfrm>
            <a:off x="0" y="1130300"/>
            <a:ext cx="9144000" cy="5727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E24280B-4F9D-4321-AB15-DC610E3F38C1}"/>
              </a:ext>
            </a:extLst>
          </p:cNvPr>
          <p:cNvSpPr txBox="1"/>
          <p:nvPr/>
        </p:nvSpPr>
        <p:spPr>
          <a:xfrm>
            <a:off x="1887319" y="1728465"/>
            <a:ext cx="5001583" cy="22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40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 수업</a:t>
            </a:r>
            <a:r>
              <a:rPr lang="ko-KR" altLang="en-US" sz="40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알게 된 문제 </a:t>
            </a:r>
            <a:r>
              <a:rPr lang="ko-KR" altLang="en-US" sz="40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퀴즈로 풀어보기</a:t>
            </a:r>
          </a:p>
        </p:txBody>
      </p: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="" xmlns:a16="http://schemas.microsoft.com/office/drawing/2014/main" id="{74B920F4-35AC-48A5-BD23-9DCDB1868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1" y="880359"/>
            <a:ext cx="1574559" cy="16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01FA113-AF33-4DA6-931D-503502D29435}"/>
              </a:ext>
            </a:extLst>
          </p:cNvPr>
          <p:cNvGrpSpPr/>
          <p:nvPr/>
        </p:nvGrpSpPr>
        <p:grpSpPr>
          <a:xfrm>
            <a:off x="0" y="836613"/>
            <a:ext cx="9144000" cy="5646565"/>
            <a:chOff x="-323075" y="563597"/>
            <a:chExt cx="9790150" cy="6446880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FF664867-865F-43E8-9BD1-5A4CA7724FF2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3EC28ACD-0AD6-438E-9FA9-61D56932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4B07C50F-6C42-4EED-9368-18B358DF1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5050313-44E5-4CDC-BA01-6C0653D0C9F5}"/>
              </a:ext>
            </a:extLst>
          </p:cNvPr>
          <p:cNvSpPr txBox="1"/>
          <p:nvPr/>
        </p:nvSpPr>
        <p:spPr>
          <a:xfrm>
            <a:off x="1089709" y="5597462"/>
            <a:ext cx="6964581" cy="71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3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 유형에서 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학생</a:t>
            </a:r>
            <a:r>
              <a:rPr lang="ko-KR" altLang="en-US" sz="3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선택하기</a:t>
            </a:r>
            <a:endParaRPr lang="ko-KR" altLang="en-US" sz="36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3C4A9C1-52E9-45B7-BA51-0FD9E3B53DFA}"/>
              </a:ext>
            </a:extLst>
          </p:cNvPr>
          <p:cNvSpPr/>
          <p:nvPr/>
        </p:nvSpPr>
        <p:spPr>
          <a:xfrm>
            <a:off x="1781175" y="1276350"/>
            <a:ext cx="5553075" cy="329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DEA5CC-2B0E-41EB-AA02-AA37BA6BBCDE}"/>
              </a:ext>
            </a:extLst>
          </p:cNvPr>
          <p:cNvSpPr txBox="1"/>
          <p:nvPr/>
        </p:nvSpPr>
        <p:spPr>
          <a:xfrm>
            <a:off x="2191838" y="1452699"/>
            <a:ext cx="4760326" cy="579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28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 유형을 선택하십시오</a:t>
            </a:r>
            <a:r>
              <a:rPr lang="en-US" altLang="ko-KR" sz="28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ker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8B0C3E83-FDF8-4A28-ABFE-D9A88BD144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 r="72431" b="23147"/>
          <a:stretch/>
        </p:blipFill>
        <p:spPr>
          <a:xfrm>
            <a:off x="1657351" y="2047174"/>
            <a:ext cx="1604480" cy="1931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5279B9A-C0F2-407F-9536-44F102613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32593" r="49861" b="23147"/>
          <a:stretch/>
        </p:blipFill>
        <p:spPr>
          <a:xfrm>
            <a:off x="3261830" y="2048526"/>
            <a:ext cx="1313491" cy="1925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B47F117-ADE9-440D-A26D-CE3EF4F2E5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1" t="32593" r="329" b="23147"/>
          <a:stretch/>
        </p:blipFill>
        <p:spPr>
          <a:xfrm>
            <a:off x="4572000" y="2047174"/>
            <a:ext cx="2886075" cy="1931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83127" y="624945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blog.naver.com/eduforu0503/221399853376]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83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B250865-9FC4-4B00-ACC0-A2C29CD8EC0F}"/>
              </a:ext>
            </a:extLst>
          </p:cNvPr>
          <p:cNvGrpSpPr/>
          <p:nvPr/>
        </p:nvGrpSpPr>
        <p:grpSpPr>
          <a:xfrm>
            <a:off x="0" y="836613"/>
            <a:ext cx="9144000" cy="5646565"/>
            <a:chOff x="-323075" y="563597"/>
            <a:chExt cx="9790150" cy="644688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BF9390B3-2A88-4116-93A9-E81BA8B859AD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7EFB1DD8-4B79-4FF0-B842-FFFA663D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DD50914A-08FB-414D-A66E-5EC44DE31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0A53CC0-E2AC-463A-B72A-036E4F4DE09D}"/>
              </a:ext>
            </a:extLst>
          </p:cNvPr>
          <p:cNvSpPr txBox="1"/>
          <p:nvPr/>
        </p:nvSpPr>
        <p:spPr>
          <a:xfrm>
            <a:off x="457201" y="5630674"/>
            <a:ext cx="8229600" cy="71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3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선생님이 알려준 </a:t>
            </a:r>
            <a:r>
              <a:rPr lang="en-US" altLang="ko-KR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PIN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번호</a:t>
            </a:r>
            <a:r>
              <a:rPr lang="ko-KR" altLang="en-US" sz="3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입력하기</a:t>
            </a:r>
            <a:endParaRPr lang="ko-KR" altLang="en-US" sz="36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4FC1CDB-9529-407D-BEC0-6012AE8A23CD}"/>
              </a:ext>
            </a:extLst>
          </p:cNvPr>
          <p:cNvSpPr/>
          <p:nvPr/>
        </p:nvSpPr>
        <p:spPr>
          <a:xfrm>
            <a:off x="1781175" y="1276350"/>
            <a:ext cx="5553075" cy="329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_x422079456" descr="EMB00001b84718d">
            <a:extLst>
              <a:ext uri="{FF2B5EF4-FFF2-40B4-BE49-F238E27FC236}">
                <a16:creationId xmlns="" xmlns:a16="http://schemas.microsoft.com/office/drawing/2014/main" id="{D5D12411-51B9-4B5C-A089-3185D1932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2" t="19343" r="23573" b="12170"/>
          <a:stretch/>
        </p:blipFill>
        <p:spPr bwMode="auto">
          <a:xfrm>
            <a:off x="4793307" y="1423616"/>
            <a:ext cx="1949768" cy="29959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422079456" descr="EMB00001b84718d">
            <a:extLst>
              <a:ext uri="{FF2B5EF4-FFF2-40B4-BE49-F238E27FC236}">
                <a16:creationId xmlns="" xmlns:a16="http://schemas.microsoft.com/office/drawing/2014/main" id="{E55D4EC0-654D-4575-A906-767C585B9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19600" r="45764" b="12170"/>
          <a:stretch/>
        </p:blipFill>
        <p:spPr bwMode="auto">
          <a:xfrm>
            <a:off x="2400924" y="1434855"/>
            <a:ext cx="1949768" cy="29847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8F958EC-3BD6-483F-B70E-714FA7FE712D}"/>
              </a:ext>
            </a:extLst>
          </p:cNvPr>
          <p:cNvSpPr/>
          <p:nvPr/>
        </p:nvSpPr>
        <p:spPr>
          <a:xfrm>
            <a:off x="5069959" y="3155884"/>
            <a:ext cx="1396465" cy="2339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>
              <a:lnSpc>
                <a:spcPct val="120000"/>
              </a:lnSpc>
            </a:pPr>
            <a:r>
              <a:rPr lang="ko-KR" altLang="en-US" sz="1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3BAFCB8-E498-4AE7-9CEA-B32108BB8FFB}"/>
              </a:ext>
            </a:extLst>
          </p:cNvPr>
          <p:cNvSpPr/>
          <p:nvPr/>
        </p:nvSpPr>
        <p:spPr>
          <a:xfrm>
            <a:off x="2677575" y="2834923"/>
            <a:ext cx="1396465" cy="2339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 latinLnBrk="0">
              <a:lnSpc>
                <a:spcPct val="120000"/>
              </a:lnSpc>
            </a:pPr>
            <a:r>
              <a:rPr lang="en-US" altLang="ko-KR" sz="16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123456</a:t>
            </a:r>
            <a:endParaRPr lang="ko-KR" altLang="en-US" sz="16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83127" y="624945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blog.naver.com/eduforu0503/221399853376]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4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9D2CD9C-39CB-48F1-9E71-33089101ACA6}"/>
              </a:ext>
            </a:extLst>
          </p:cNvPr>
          <p:cNvGrpSpPr/>
          <p:nvPr/>
        </p:nvGrpSpPr>
        <p:grpSpPr>
          <a:xfrm>
            <a:off x="0" y="836613"/>
            <a:ext cx="9144000" cy="5646565"/>
            <a:chOff x="-323075" y="563597"/>
            <a:chExt cx="9790150" cy="644688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7FD25D45-80AA-419E-A6AE-06A96F092015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666B65A2-26A6-4142-923F-CD486AC6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E7561BA7-CB9B-4602-AAA0-C3E1D63D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96D7AF9-14D7-4FA2-91A7-25C945E9B05D}"/>
              </a:ext>
            </a:extLst>
          </p:cNvPr>
          <p:cNvSpPr txBox="1"/>
          <p:nvPr/>
        </p:nvSpPr>
        <p:spPr>
          <a:xfrm>
            <a:off x="2352677" y="5630672"/>
            <a:ext cx="4438648" cy="71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1DDFC5E-D76D-42FA-A6A8-6099726533E3}"/>
              </a:ext>
            </a:extLst>
          </p:cNvPr>
          <p:cNvSpPr/>
          <p:nvPr/>
        </p:nvSpPr>
        <p:spPr>
          <a:xfrm>
            <a:off x="1781175" y="1276350"/>
            <a:ext cx="5553075" cy="3295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_x422081616" descr="EMB00001b84718e">
            <a:extLst>
              <a:ext uri="{FF2B5EF4-FFF2-40B4-BE49-F238E27FC236}">
                <a16:creationId xmlns="" xmlns:a16="http://schemas.microsoft.com/office/drawing/2014/main" id="{17602611-C8A0-4081-95B8-8F8D65D75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3" t="23580" r="25713" b="44255"/>
          <a:stretch/>
        </p:blipFill>
        <p:spPr bwMode="auto">
          <a:xfrm>
            <a:off x="1781175" y="1535095"/>
            <a:ext cx="5553075" cy="26461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611DB14-4B65-44A6-BF3B-9C14517F2603}"/>
              </a:ext>
            </a:extLst>
          </p:cNvPr>
          <p:cNvSpPr/>
          <p:nvPr/>
        </p:nvSpPr>
        <p:spPr>
          <a:xfrm>
            <a:off x="3637669" y="1535095"/>
            <a:ext cx="1840087" cy="215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0415497-DB8E-4EFA-8A16-4392BD2A785A}"/>
              </a:ext>
            </a:extLst>
          </p:cNvPr>
          <p:cNvSpPr txBox="1"/>
          <p:nvPr/>
        </p:nvSpPr>
        <p:spPr>
          <a:xfrm>
            <a:off x="3465187" y="1369700"/>
            <a:ext cx="2185050" cy="31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 중 온실가스는</a:t>
            </a:r>
            <a:r>
              <a:rPr lang="en-US" altLang="ko-KR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ker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9D5E8D8A-757A-4C11-B5D5-DC18ED52E661}"/>
              </a:ext>
            </a:extLst>
          </p:cNvPr>
          <p:cNvGrpSpPr/>
          <p:nvPr/>
        </p:nvGrpSpPr>
        <p:grpSpPr>
          <a:xfrm>
            <a:off x="1791034" y="3268337"/>
            <a:ext cx="1840087" cy="405560"/>
            <a:chOff x="1215580" y="4514702"/>
            <a:chExt cx="2371725" cy="522734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4DFD5A6-906C-47D8-995C-F2C632D2154D}"/>
                </a:ext>
              </a:extLst>
            </p:cNvPr>
            <p:cNvSpPr/>
            <p:nvPr/>
          </p:nvSpPr>
          <p:spPr>
            <a:xfrm>
              <a:off x="1215580" y="4704206"/>
              <a:ext cx="2371725" cy="277369"/>
            </a:xfrm>
            <a:prstGeom prst="rect">
              <a:avLst/>
            </a:prstGeom>
            <a:solidFill>
              <a:srgbClr val="E21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892834C-A0E0-417A-990D-1193F832B584}"/>
                </a:ext>
              </a:extLst>
            </p:cNvPr>
            <p:cNvSpPr txBox="1"/>
            <p:nvPr/>
          </p:nvSpPr>
          <p:spPr>
            <a:xfrm>
              <a:off x="1259965" y="4514702"/>
              <a:ext cx="2066641" cy="522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20000"/>
                </a:lnSpc>
              </a:pPr>
              <a:r>
                <a:rPr lang="ko-KR" altLang="en-US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산소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A765F42B-C990-4AE0-B60C-3027EA083E20}"/>
              </a:ext>
            </a:extLst>
          </p:cNvPr>
          <p:cNvGrpSpPr/>
          <p:nvPr/>
        </p:nvGrpSpPr>
        <p:grpSpPr>
          <a:xfrm>
            <a:off x="4572000" y="3268337"/>
            <a:ext cx="1840087" cy="405560"/>
            <a:chOff x="1188141" y="4514702"/>
            <a:chExt cx="2371725" cy="522734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3315025C-152F-4615-B1FE-82AAAEAB2161}"/>
                </a:ext>
              </a:extLst>
            </p:cNvPr>
            <p:cNvSpPr/>
            <p:nvPr/>
          </p:nvSpPr>
          <p:spPr>
            <a:xfrm>
              <a:off x="1188141" y="4653386"/>
              <a:ext cx="2371725" cy="277369"/>
            </a:xfrm>
            <a:prstGeom prst="rect">
              <a:avLst/>
            </a:prstGeom>
            <a:solidFill>
              <a:srgbClr val="136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EDF4068-9033-4A99-B954-7C6F8E717615}"/>
                </a:ext>
              </a:extLst>
            </p:cNvPr>
            <p:cNvSpPr txBox="1"/>
            <p:nvPr/>
          </p:nvSpPr>
          <p:spPr>
            <a:xfrm>
              <a:off x="1259967" y="4514702"/>
              <a:ext cx="1466889" cy="522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20000"/>
                </a:lnSpc>
              </a:pPr>
              <a:r>
                <a:rPr lang="ko-KR" altLang="en-US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질소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F1C5D868-FEF1-4F2A-8995-60B0AE53BC40}"/>
              </a:ext>
            </a:extLst>
          </p:cNvPr>
          <p:cNvGrpSpPr/>
          <p:nvPr/>
        </p:nvGrpSpPr>
        <p:grpSpPr>
          <a:xfrm>
            <a:off x="1791034" y="3741176"/>
            <a:ext cx="2523791" cy="405560"/>
            <a:chOff x="1215580" y="4514702"/>
            <a:chExt cx="3252964" cy="522734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C6BA3B08-21C3-489E-8DEF-C60B37F8C87B}"/>
                </a:ext>
              </a:extLst>
            </p:cNvPr>
            <p:cNvSpPr/>
            <p:nvPr/>
          </p:nvSpPr>
          <p:spPr>
            <a:xfrm>
              <a:off x="1215580" y="4704206"/>
              <a:ext cx="2371725" cy="277369"/>
            </a:xfrm>
            <a:prstGeom prst="rect">
              <a:avLst/>
            </a:prstGeom>
            <a:solidFill>
              <a:srgbClr val="D8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33BB957-D6D4-4554-88E6-E1B4E91CA3A0}"/>
                </a:ext>
              </a:extLst>
            </p:cNvPr>
            <p:cNvSpPr txBox="1"/>
            <p:nvPr/>
          </p:nvSpPr>
          <p:spPr>
            <a:xfrm>
              <a:off x="1259965" y="4514702"/>
              <a:ext cx="3208579" cy="522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20000"/>
                </a:lnSpc>
              </a:pPr>
              <a:r>
                <a:rPr lang="ko-KR" altLang="en-US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 이산화탄소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7EEBB60-A37A-4DC3-B455-A0E4B0B4ADDB}"/>
              </a:ext>
            </a:extLst>
          </p:cNvPr>
          <p:cNvGrpSpPr/>
          <p:nvPr/>
        </p:nvGrpSpPr>
        <p:grpSpPr>
          <a:xfrm>
            <a:off x="4593288" y="3741176"/>
            <a:ext cx="1874523" cy="405560"/>
            <a:chOff x="1215580" y="4514702"/>
            <a:chExt cx="2416110" cy="522734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69DEAC3-94C7-4205-B6C4-7ACC404F6CF2}"/>
                </a:ext>
              </a:extLst>
            </p:cNvPr>
            <p:cNvSpPr/>
            <p:nvPr/>
          </p:nvSpPr>
          <p:spPr>
            <a:xfrm>
              <a:off x="1215580" y="4704206"/>
              <a:ext cx="2371725" cy="277369"/>
            </a:xfrm>
            <a:prstGeom prst="rect">
              <a:avLst/>
            </a:prstGeom>
            <a:solidFill>
              <a:srgbClr val="298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BFF2520-DA13-480D-9FC6-324CB4A1BA88}"/>
                </a:ext>
              </a:extLst>
            </p:cNvPr>
            <p:cNvSpPr txBox="1"/>
            <p:nvPr/>
          </p:nvSpPr>
          <p:spPr>
            <a:xfrm>
              <a:off x="1259965" y="4514702"/>
              <a:ext cx="2371725" cy="522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20000"/>
                </a:lnSpc>
              </a:pPr>
              <a:r>
                <a:rPr lang="ko-KR" altLang="en-US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④ 수소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83127" y="624945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blog.naver.com/eduforu0503/221399853376]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88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92A2203-E567-4A03-BEAB-70B8A22972D5}"/>
              </a:ext>
            </a:extLst>
          </p:cNvPr>
          <p:cNvGrpSpPr/>
          <p:nvPr/>
        </p:nvGrpSpPr>
        <p:grpSpPr>
          <a:xfrm>
            <a:off x="0" y="820138"/>
            <a:ext cx="9144000" cy="5663040"/>
            <a:chOff x="-323075" y="563597"/>
            <a:chExt cx="9790150" cy="644688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CC4480C9-E8FB-41AC-8AA6-86BCC001B09D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015CC01F-3258-42C2-BD57-39E45618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E6742F1-D067-4812-8DA1-61A3489A3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03644E6-6BF1-4DC6-9437-C00603951C9A}"/>
              </a:ext>
            </a:extLst>
          </p:cNvPr>
          <p:cNvSpPr txBox="1"/>
          <p:nvPr/>
        </p:nvSpPr>
        <p:spPr>
          <a:xfrm>
            <a:off x="1783078" y="5614198"/>
            <a:ext cx="5577846" cy="71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D059296-D454-4779-87B6-F8C806F0DEFA}"/>
              </a:ext>
            </a:extLst>
          </p:cNvPr>
          <p:cNvGrpSpPr/>
          <p:nvPr/>
        </p:nvGrpSpPr>
        <p:grpSpPr>
          <a:xfrm>
            <a:off x="1783078" y="1261226"/>
            <a:ext cx="5577844" cy="3292486"/>
            <a:chOff x="1783078" y="1261226"/>
            <a:chExt cx="5577844" cy="3292486"/>
          </a:xfrm>
        </p:grpSpPr>
        <p:pic>
          <p:nvPicPr>
            <p:cNvPr id="9" name="_x422080248" descr="EMB00001b84718f">
              <a:extLst>
                <a:ext uri="{FF2B5EF4-FFF2-40B4-BE49-F238E27FC236}">
                  <a16:creationId xmlns="" xmlns:a16="http://schemas.microsoft.com/office/drawing/2014/main" id="{DF37B00B-9F93-4CCF-89A6-CCEB340B9E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3" t="36026" r="39348" b="34712"/>
            <a:stretch/>
          </p:blipFill>
          <p:spPr bwMode="auto">
            <a:xfrm>
              <a:off x="1783078" y="1262268"/>
              <a:ext cx="5577844" cy="329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70BA202F-9A66-4729-AD5F-458519ECD79F}"/>
                </a:ext>
              </a:extLst>
            </p:cNvPr>
            <p:cNvSpPr/>
            <p:nvPr/>
          </p:nvSpPr>
          <p:spPr>
            <a:xfrm>
              <a:off x="3568651" y="1365553"/>
              <a:ext cx="1840087" cy="215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614EA0B-44C3-4990-8E50-3FC89DB26B21}"/>
                </a:ext>
              </a:extLst>
            </p:cNvPr>
            <p:cNvSpPr txBox="1"/>
            <p:nvPr/>
          </p:nvSpPr>
          <p:spPr>
            <a:xfrm>
              <a:off x="1800163" y="1261226"/>
              <a:ext cx="5377061" cy="405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20000"/>
                </a:lnSpc>
              </a:pPr>
              <a:r>
                <a:rPr lang="en-US" altLang="ko-KR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다음 활동 중에서 기후변화 대응 활동인 것은</a:t>
              </a:r>
              <a:r>
                <a:rPr lang="en-US" altLang="ko-KR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 </a:t>
              </a:r>
              <a:endParaRPr lang="ko-KR" altLang="en-US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815DD81B-0E0D-4667-92F5-BE952BD7B58C}"/>
                </a:ext>
              </a:extLst>
            </p:cNvPr>
            <p:cNvSpPr/>
            <p:nvPr/>
          </p:nvSpPr>
          <p:spPr>
            <a:xfrm>
              <a:off x="1836754" y="3433639"/>
              <a:ext cx="2268521" cy="215194"/>
            </a:xfrm>
            <a:prstGeom prst="rect">
              <a:avLst/>
            </a:prstGeom>
            <a:solidFill>
              <a:srgbClr val="F0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8C09F6C-40F7-4918-971B-030D88F2164B}"/>
                </a:ext>
              </a:extLst>
            </p:cNvPr>
            <p:cNvSpPr txBox="1"/>
            <p:nvPr/>
          </p:nvSpPr>
          <p:spPr>
            <a:xfrm>
              <a:off x="1823562" y="3372341"/>
              <a:ext cx="2281713" cy="301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20000"/>
                </a:lnSpc>
              </a:pPr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버스 대신 자가용을 이용하였다</a:t>
              </a:r>
              <a:r>
                <a:rPr lang="en-US" altLang="ko-KR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EFF7CB1E-9A70-41CB-B3A1-1A51E4DAD794}"/>
                </a:ext>
              </a:extLst>
            </p:cNvPr>
            <p:cNvSpPr/>
            <p:nvPr/>
          </p:nvSpPr>
          <p:spPr>
            <a:xfrm>
              <a:off x="4575666" y="3433639"/>
              <a:ext cx="2268521" cy="215194"/>
            </a:xfrm>
            <a:prstGeom prst="rect">
              <a:avLst/>
            </a:prstGeom>
            <a:solidFill>
              <a:srgbClr val="146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F1F3CC8-B38F-408F-98B5-F2D3409B002B}"/>
                </a:ext>
              </a:extLst>
            </p:cNvPr>
            <p:cNvSpPr txBox="1"/>
            <p:nvPr/>
          </p:nvSpPr>
          <p:spPr>
            <a:xfrm>
              <a:off x="4562474" y="3308841"/>
              <a:ext cx="21183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마트에 가거나 시장에 갈 때</a:t>
              </a:r>
              <a:endParaRPr lang="en-US" altLang="ko-KR" sz="12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defTabSz="914400" fontAlgn="base"/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장바구니를 이용하였다</a:t>
              </a:r>
              <a:r>
                <a:rPr lang="en-US" altLang="ko-KR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FBFD64E-F4D3-4258-AAC6-3C92387268A1}"/>
                </a:ext>
              </a:extLst>
            </p:cNvPr>
            <p:cNvSpPr/>
            <p:nvPr/>
          </p:nvSpPr>
          <p:spPr>
            <a:xfrm>
              <a:off x="1836754" y="3967039"/>
              <a:ext cx="2268521" cy="215194"/>
            </a:xfrm>
            <a:prstGeom prst="rect">
              <a:avLst/>
            </a:prstGeom>
            <a:solidFill>
              <a:srgbClr val="EAD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509887C-DCC6-4C93-B5D6-23F4C84C88F2}"/>
                </a:ext>
              </a:extLst>
            </p:cNvPr>
            <p:cNvSpPr txBox="1"/>
            <p:nvPr/>
          </p:nvSpPr>
          <p:spPr>
            <a:xfrm>
              <a:off x="1823562" y="3823191"/>
              <a:ext cx="23610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 집에서 하루 종일 컴퓨터 게임만 </a:t>
              </a:r>
              <a:endParaRPr lang="en-US" altLang="ko-KR" sz="12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defTabSz="914400" fontAlgn="base"/>
              <a:r>
                <a:rPr lang="en-US" altLang="ko-KR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</a:t>
              </a:r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했다</a:t>
              </a:r>
              <a:r>
                <a:rPr lang="en-US" altLang="ko-KR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A629B22-9673-4544-AC5C-F48E2B578E69}"/>
                </a:ext>
              </a:extLst>
            </p:cNvPr>
            <p:cNvSpPr/>
            <p:nvPr/>
          </p:nvSpPr>
          <p:spPr>
            <a:xfrm>
              <a:off x="4587150" y="3967039"/>
              <a:ext cx="2268521" cy="215194"/>
            </a:xfrm>
            <a:prstGeom prst="rect">
              <a:avLst/>
            </a:prstGeom>
            <a:solidFill>
              <a:srgbClr val="BFD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E3EB218-E8E2-4463-A916-DBFFEB39F7CC}"/>
                </a:ext>
              </a:extLst>
            </p:cNvPr>
            <p:cNvSpPr txBox="1"/>
            <p:nvPr/>
          </p:nvSpPr>
          <p:spPr>
            <a:xfrm>
              <a:off x="4573958" y="3932351"/>
              <a:ext cx="26032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 fontAlgn="base"/>
              <a:r>
                <a:rPr lang="ko-KR" altLang="en-US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④ 비행기를 타고 제주도를 갔다 왔다</a:t>
              </a:r>
              <a:r>
                <a:rPr lang="en-US" altLang="ko-KR" sz="12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5B8452B-A25C-4C25-AC41-F40BFA533CCD}"/>
              </a:ext>
            </a:extLst>
          </p:cNvPr>
          <p:cNvGrpSpPr/>
          <p:nvPr/>
        </p:nvGrpSpPr>
        <p:grpSpPr>
          <a:xfrm>
            <a:off x="1783078" y="1261226"/>
            <a:ext cx="5577844" cy="3310145"/>
            <a:chOff x="8430118" y="1261226"/>
            <a:chExt cx="5577844" cy="3310145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5F7A60B1-3582-446C-B35E-310577F0062C}"/>
                </a:ext>
              </a:extLst>
            </p:cNvPr>
            <p:cNvGrpSpPr/>
            <p:nvPr/>
          </p:nvGrpSpPr>
          <p:grpSpPr>
            <a:xfrm>
              <a:off x="8430118" y="1261226"/>
              <a:ext cx="5577844" cy="3310145"/>
              <a:chOff x="1783078" y="1261226"/>
              <a:chExt cx="5577844" cy="331014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5FF00115-31B4-4077-A7BD-EBAC156B6487}"/>
                  </a:ext>
                </a:extLst>
              </p:cNvPr>
              <p:cNvSpPr/>
              <p:nvPr/>
            </p:nvSpPr>
            <p:spPr>
              <a:xfrm>
                <a:off x="1783078" y="1261226"/>
                <a:ext cx="5577844" cy="3291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_x422080248" descr="EMB00001b84718f">
                <a:extLst>
                  <a:ext uri="{FF2B5EF4-FFF2-40B4-BE49-F238E27FC236}">
                    <a16:creationId xmlns="" xmlns:a16="http://schemas.microsoft.com/office/drawing/2014/main" id="{2949541F-763E-4CEB-BAF0-575185295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24" t="36026" r="71894" b="34712"/>
              <a:stretch/>
            </p:blipFill>
            <p:spPr bwMode="auto">
              <a:xfrm>
                <a:off x="3430112" y="1279927"/>
                <a:ext cx="2283776" cy="3291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120B5121-ADC1-4BDC-89AE-2A22AB0F4CF6}"/>
                </a:ext>
              </a:extLst>
            </p:cNvPr>
            <p:cNvSpPr/>
            <p:nvPr/>
          </p:nvSpPr>
          <p:spPr>
            <a:xfrm>
              <a:off x="10999965" y="3128963"/>
              <a:ext cx="476250" cy="152761"/>
            </a:xfrm>
            <a:prstGeom prst="rect">
              <a:avLst/>
            </a:prstGeom>
            <a:solidFill>
              <a:srgbClr val="427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DBB8BC0-C66B-4A41-B6B8-729B8C57FF5B}"/>
                </a:ext>
              </a:extLst>
            </p:cNvPr>
            <p:cNvSpPr txBox="1"/>
            <p:nvPr/>
          </p:nvSpPr>
          <p:spPr>
            <a:xfrm>
              <a:off x="10874706" y="3053097"/>
              <a:ext cx="5373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+20</a:t>
              </a:r>
              <a:endParaRPr lang="ko-KR" altLang="en-US" sz="15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5B06BBC-BA7D-4BC3-8562-5DDB2372B7AB}"/>
                </a:ext>
              </a:extLst>
            </p:cNvPr>
            <p:cNvSpPr txBox="1"/>
            <p:nvPr/>
          </p:nvSpPr>
          <p:spPr>
            <a:xfrm>
              <a:off x="11725606" y="4365625"/>
              <a:ext cx="421910" cy="139700"/>
            </a:xfrm>
            <a:prstGeom prst="rect">
              <a:avLst/>
            </a:prstGeom>
            <a:solidFill>
              <a:srgbClr val="343434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altLang="ko-KR" sz="1100" ker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</a:t>
              </a:r>
              <a:endParaRPr lang="ko-KR" altLang="en-US" sz="11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83127" y="624945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blog.naver.com/eduforu0503/221399853376]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8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카훗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퀴즈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즐기기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778C397D-00BF-4F7F-AB7A-F73176F9174E}"/>
              </a:ext>
            </a:extLst>
          </p:cNvPr>
          <p:cNvGrpSpPr/>
          <p:nvPr/>
        </p:nvGrpSpPr>
        <p:grpSpPr>
          <a:xfrm>
            <a:off x="0" y="836613"/>
            <a:ext cx="9144000" cy="5646565"/>
            <a:chOff x="-323075" y="563597"/>
            <a:chExt cx="9790150" cy="6446880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BFD6078-D206-4A27-8A4B-2CEE3EB52BF2}"/>
                </a:ext>
              </a:extLst>
            </p:cNvPr>
            <p:cNvSpPr/>
            <p:nvPr/>
          </p:nvSpPr>
          <p:spPr>
            <a:xfrm>
              <a:off x="-323075" y="5966691"/>
              <a:ext cx="9790150" cy="1043786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848B1139-8670-4F1A-9D34-74115E31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891" y="563597"/>
              <a:ext cx="7130473" cy="57802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4BC916F-110B-47E8-A6D2-EDCB8D81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3" r="13489"/>
            <a:stretch/>
          </p:blipFill>
          <p:spPr>
            <a:xfrm>
              <a:off x="-323075" y="3230953"/>
              <a:ext cx="9790150" cy="28719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B3AEAB7-E6A3-4368-AF9A-57FD1E8C9A55}"/>
              </a:ext>
            </a:extLst>
          </p:cNvPr>
          <p:cNvSpPr txBox="1"/>
          <p:nvPr/>
        </p:nvSpPr>
        <p:spPr>
          <a:xfrm>
            <a:off x="1164428" y="5622436"/>
            <a:ext cx="6815146" cy="718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퀴즈 게임 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성적</a:t>
            </a:r>
            <a:r>
              <a:rPr lang="ko-KR" altLang="en-US" sz="36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확인하기</a:t>
            </a:r>
          </a:p>
        </p:txBody>
      </p:sp>
      <p:pic>
        <p:nvPicPr>
          <p:cNvPr id="17" name="_x422081832" descr="EMB00001b847190">
            <a:extLst>
              <a:ext uri="{FF2B5EF4-FFF2-40B4-BE49-F238E27FC236}">
                <a16:creationId xmlns="" xmlns:a16="http://schemas.microsoft.com/office/drawing/2014/main" id="{1BDFA37A-1310-454D-8B5A-5B0AFE622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8" t="23082" r="39477" b="37232"/>
          <a:stretch/>
        </p:blipFill>
        <p:spPr bwMode="auto">
          <a:xfrm>
            <a:off x="1792224" y="1261872"/>
            <a:ext cx="5541264" cy="33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73375F2-8B18-47BF-8FED-92B69C6AD89D}"/>
              </a:ext>
            </a:extLst>
          </p:cNvPr>
          <p:cNvSpPr/>
          <p:nvPr/>
        </p:nvSpPr>
        <p:spPr>
          <a:xfrm>
            <a:off x="2453295" y="2289305"/>
            <a:ext cx="730436" cy="20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환경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00A7BB8-CAA4-4F78-B74E-3E4028B1D485}"/>
              </a:ext>
            </a:extLst>
          </p:cNvPr>
          <p:cNvSpPr/>
          <p:nvPr/>
        </p:nvSpPr>
        <p:spPr>
          <a:xfrm>
            <a:off x="6405563" y="2289305"/>
            <a:ext cx="309562" cy="190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22E0693-E1CC-4AC7-8F16-A1CA9012D7B8}"/>
              </a:ext>
            </a:extLst>
          </p:cNvPr>
          <p:cNvSpPr txBox="1"/>
          <p:nvPr/>
        </p:nvSpPr>
        <p:spPr>
          <a:xfrm>
            <a:off x="6270778" y="2240157"/>
            <a:ext cx="5405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endParaRPr lang="ko-KR" altLang="en-US" sz="1500" ker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83127" y="624945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blog.naver.com/eduforu0503/221399853376]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53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238706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사회적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거리두기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상황으로 인해 나타난 환경 생태적 변화를 통해 인간의 행동이 기후변화에 끼치는 영향을 이해할 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기후변화에 대응하고 온실가스 배출을 감축하기 위해 어떠한 실천을 해야 하는지 알고 이를 실천할 수 있다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8D92CB-FA31-4E9F-919F-A69E379455B6}"/>
              </a:ext>
            </a:extLst>
          </p:cNvPr>
          <p:cNvSpPr txBox="1"/>
          <p:nvPr/>
        </p:nvSpPr>
        <p:spPr>
          <a:xfrm>
            <a:off x="-3238298" y="2274010"/>
            <a:ext cx="4042970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2E56E53-2AFB-4D91-BA89-7A3DAA3969B6}"/>
              </a:ext>
            </a:extLst>
          </p:cNvPr>
          <p:cNvSpPr txBox="1"/>
          <p:nvPr/>
        </p:nvSpPr>
        <p:spPr>
          <a:xfrm>
            <a:off x="-3238298" y="3218688"/>
            <a:ext cx="3933242" cy="400110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endParaRPr lang="en-US" altLang="ko-KR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22">
            <a:extLst>
              <a:ext uri="{FF2B5EF4-FFF2-40B4-BE49-F238E27FC236}">
                <a16:creationId xmlns:a16="http://schemas.microsoft.com/office/drawing/2014/main" xmlns="" id="{E00E5ED3-7454-4F22-AB73-FFB9D4A47993}"/>
              </a:ext>
            </a:extLst>
          </p:cNvPr>
          <p:cNvSpPr/>
          <p:nvPr/>
        </p:nvSpPr>
        <p:spPr>
          <a:xfrm flipH="1">
            <a:off x="1338568" y="4200614"/>
            <a:ext cx="4913950" cy="2404582"/>
          </a:xfrm>
          <a:prstGeom prst="roundRect">
            <a:avLst>
              <a:gd name="adj" fmla="val 942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93583" y="4404945"/>
            <a:ext cx="795014" cy="461665"/>
            <a:chOff x="1493583" y="4149567"/>
            <a:chExt cx="795014" cy="461665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42880" y="4149567"/>
              <a:ext cx="7457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도입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4210428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3BEBA0-0FF1-44D1-85F8-B824E2E5ED88}"/>
              </a:ext>
            </a:extLst>
          </p:cNvPr>
          <p:cNvSpPr/>
          <p:nvPr/>
        </p:nvSpPr>
        <p:spPr>
          <a:xfrm>
            <a:off x="1534642" y="5206085"/>
            <a:ext cx="74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전개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F991677F-82BE-443D-AB69-3658522B9FD8}"/>
              </a:ext>
            </a:extLst>
          </p:cNvPr>
          <p:cNvCxnSpPr>
            <a:cxnSpLocks/>
          </p:cNvCxnSpPr>
          <p:nvPr/>
        </p:nvCxnSpPr>
        <p:spPr>
          <a:xfrm>
            <a:off x="1493583" y="5269077"/>
            <a:ext cx="0" cy="323469"/>
          </a:xfrm>
          <a:prstGeom prst="line">
            <a:avLst/>
          </a:prstGeom>
          <a:ln w="76200">
            <a:solidFill>
              <a:srgbClr val="4C5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493583" y="6070954"/>
            <a:ext cx="1067302" cy="461665"/>
            <a:chOff x="1493583" y="5840290"/>
            <a:chExt cx="1067302" cy="461665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7B3BEBA0-0FF1-44D1-85F8-B824E2E5ED88}"/>
                </a:ext>
              </a:extLst>
            </p:cNvPr>
            <p:cNvSpPr/>
            <p:nvPr/>
          </p:nvSpPr>
          <p:spPr>
            <a:xfrm>
              <a:off x="1534642" y="5840290"/>
              <a:ext cx="10262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마무리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F991677F-82BE-443D-AB69-3658522B9FD8}"/>
                </a:ext>
              </a:extLst>
            </p:cNvPr>
            <p:cNvCxnSpPr>
              <a:cxnSpLocks/>
            </p:cNvCxnSpPr>
            <p:nvPr/>
          </p:nvCxnSpPr>
          <p:spPr>
            <a:xfrm>
              <a:off x="1493583" y="5890738"/>
              <a:ext cx="0" cy="323469"/>
            </a:xfrm>
            <a:prstGeom prst="line">
              <a:avLst/>
            </a:prstGeom>
            <a:ln w="76200">
              <a:solidFill>
                <a:srgbClr val="4C5F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17543" y="4458649"/>
            <a:ext cx="5427908" cy="33855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코로나의 두 얼굴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27496" y="4805300"/>
            <a:ext cx="5427908" cy="1323439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팬데믹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이전과 이후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- 4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명이 함께 만드는 기후 이야기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카훗으로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퀴즈 </a:t>
            </a: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즐기기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전략 탐색하기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buClr>
                <a:srgbClr val="BFD8D5"/>
              </a:buClr>
            </a:pP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어린이 기후 행동 약속 정하기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6209FEE-F087-457D-8F88-BE4FD5EF619A}"/>
              </a:ext>
            </a:extLst>
          </p:cNvPr>
          <p:cNvSpPr txBox="1"/>
          <p:nvPr/>
        </p:nvSpPr>
        <p:spPr>
          <a:xfrm>
            <a:off x="2527933" y="6133654"/>
            <a:ext cx="5427908" cy="338554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FD8D5"/>
              </a:buClr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모둠별로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발표하고 공유하기</a:t>
            </a:r>
            <a:endParaRPr lang="en-US" altLang="ko-KR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탐색하기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E6697CB6-B8D7-4F08-95B2-E4A4F6D08E26}"/>
              </a:ext>
            </a:extLst>
          </p:cNvPr>
          <p:cNvSpPr/>
          <p:nvPr/>
        </p:nvSpPr>
        <p:spPr>
          <a:xfrm>
            <a:off x="736600" y="4724400"/>
            <a:ext cx="7670800" cy="1765299"/>
          </a:xfrm>
          <a:prstGeom prst="roundRect">
            <a:avLst>
              <a:gd name="adj" fmla="val 12665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A986F5A-4A1D-43D6-BAFF-6716DC971663}"/>
              </a:ext>
            </a:extLst>
          </p:cNvPr>
          <p:cNvSpPr txBox="1"/>
          <p:nvPr/>
        </p:nvSpPr>
        <p:spPr>
          <a:xfrm>
            <a:off x="1333500" y="4888569"/>
            <a:ext cx="6477000" cy="1432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20000"/>
              </a:lnSpc>
            </a:pPr>
            <a:r>
              <a: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대응 활동 전략을 탐색하고</a:t>
            </a:r>
            <a:endParaRPr lang="en-US" altLang="ko-KR" sz="2400" ker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914400" fontAlgn="base">
              <a:lnSpc>
                <a:spcPct val="120000"/>
              </a:lnSpc>
            </a:pPr>
            <a:r>
              <a:rPr lang="ko-KR" altLang="en-US" sz="25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‘우리가 할 수 있는 것’</a:t>
            </a:r>
            <a:r>
              <a: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endParaRPr lang="en-US" altLang="ko-KR" sz="2400" ker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914400" fontAlgn="base">
              <a:lnSpc>
                <a:spcPct val="120000"/>
              </a:lnSpc>
            </a:pPr>
            <a:r>
              <a:rPr lang="ko-KR" altLang="en-US" sz="25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‘친구나 가족을 설득할 것’</a:t>
            </a:r>
            <a:r>
              <a:rPr lang="ko-KR" altLang="en-US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정리해본다</a:t>
            </a:r>
            <a:r>
              <a:rPr lang="en-US" altLang="ko-KR" sz="2400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81C25726-4D37-499C-9FE0-D2E30A108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78996"/>
              </p:ext>
            </p:extLst>
          </p:nvPr>
        </p:nvGraphicFramePr>
        <p:xfrm>
          <a:off x="736600" y="1185052"/>
          <a:ext cx="7670800" cy="3310748"/>
        </p:xfrm>
        <a:graphic>
          <a:graphicData uri="http://schemas.openxmlformats.org/drawingml/2006/table">
            <a:tbl>
              <a:tblPr/>
              <a:tblGrid>
                <a:gridCol w="3835400">
                  <a:extLst>
                    <a:ext uri="{9D8B030D-6E8A-4147-A177-3AD203B41FA5}">
                      <a16:colId xmlns="" xmlns:a16="http://schemas.microsoft.com/office/drawing/2014/main" val="3186164576"/>
                    </a:ext>
                  </a:extLst>
                </a:gridCol>
                <a:gridCol w="3835400">
                  <a:extLst>
                    <a:ext uri="{9D8B030D-6E8A-4147-A177-3AD203B41FA5}">
                      <a16:colId xmlns="" xmlns:a16="http://schemas.microsoft.com/office/drawing/2014/main" val="1887239834"/>
                    </a:ext>
                  </a:extLst>
                </a:gridCol>
              </a:tblGrid>
              <a:tr h="5503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우리가 할 수 있는 것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우리가 설득할 것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68479822"/>
                  </a:ext>
                </a:extLst>
              </a:tr>
              <a:tr h="276040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691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81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어린이 기후행동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약속 정하기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E9A78F4-BA46-4CEF-9632-2FE62DEB60C6}"/>
              </a:ext>
            </a:extLst>
          </p:cNvPr>
          <p:cNvSpPr/>
          <p:nvPr/>
        </p:nvSpPr>
        <p:spPr>
          <a:xfrm>
            <a:off x="0" y="6134100"/>
            <a:ext cx="9144000" cy="297599"/>
          </a:xfrm>
          <a:prstGeom prst="rect">
            <a:avLst/>
          </a:prstGeom>
          <a:solidFill>
            <a:srgbClr val="4C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="" xmlns:a16="http://schemas.microsoft.com/office/drawing/2014/main" id="{2C48226E-8791-4D66-9238-6C01BDBB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0"/>
          <a:stretch/>
        </p:blipFill>
        <p:spPr>
          <a:xfrm>
            <a:off x="0" y="894499"/>
            <a:ext cx="9144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9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8794F1A-3616-48D5-9980-23B8E2B7767B}"/>
              </a:ext>
            </a:extLst>
          </p:cNvPr>
          <p:cNvSpPr/>
          <p:nvPr/>
        </p:nvSpPr>
        <p:spPr>
          <a:xfrm>
            <a:off x="0" y="6134100"/>
            <a:ext cx="9144000" cy="297494"/>
          </a:xfrm>
          <a:prstGeom prst="rect">
            <a:avLst/>
          </a:prstGeom>
          <a:solidFill>
            <a:srgbClr val="4C5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모니터, 전자기기, 디스플레이이(가) 표시된 사진&#10;&#10;자동 생성된 설명">
            <a:extLst>
              <a:ext uri="{FF2B5EF4-FFF2-40B4-BE49-F238E27FC236}">
                <a16:creationId xmlns="" xmlns:a16="http://schemas.microsoft.com/office/drawing/2014/main" id="{5D0EAA5C-AEB7-4B0B-B22B-7529E0AA6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0" y="945194"/>
            <a:ext cx="9144000" cy="548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1149B03-9431-475A-BBE4-A924C6CDF605}"/>
              </a:ext>
            </a:extLst>
          </p:cNvPr>
          <p:cNvSpPr/>
          <p:nvPr/>
        </p:nvSpPr>
        <p:spPr>
          <a:xfrm>
            <a:off x="1205456" y="3583619"/>
            <a:ext cx="67330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걸리지 않기 위해서 지켜야 할 행동 수칙이 있는 것처럼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대응 행동 전략을 바탕으로 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정하는 ‘기후행동 약속 정하기’를 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만들기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14B4C51-213E-4479-8F79-AB1F020E852B}"/>
              </a:ext>
            </a:extLst>
          </p:cNvPr>
          <p:cNvGrpSpPr/>
          <p:nvPr/>
        </p:nvGrpSpPr>
        <p:grpSpPr>
          <a:xfrm>
            <a:off x="3258279" y="1584218"/>
            <a:ext cx="2666272" cy="1615008"/>
            <a:chOff x="3029778" y="1571885"/>
            <a:chExt cx="3123273" cy="1891822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7837F94D-7B0B-4041-9CB2-1D063C78D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327" y="1571885"/>
              <a:ext cx="1141347" cy="18918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E4C0BE32-A32E-4E7C-AAB2-1177A698E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73972">
              <a:off x="3029778" y="2047875"/>
              <a:ext cx="854180" cy="141583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9406978B-9FCA-482E-90F6-1141427C3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742078">
              <a:off x="5298871" y="2047875"/>
              <a:ext cx="854180" cy="1415832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3FA8F8-1A8F-430B-BE61-25A35D6E1AAD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어린이 기후행동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약속 정하기</a:t>
            </a:r>
          </a:p>
        </p:txBody>
      </p:sp>
    </p:spTree>
    <p:extLst>
      <p:ext uri="{BB962C8B-B14F-4D97-AF65-F5344CB8AC3E}">
        <p14:creationId xmlns:p14="http://schemas.microsoft.com/office/powerpoint/2010/main" val="372779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6961963F-D58E-4B9B-A930-6083B700EA2F}"/>
              </a:ext>
            </a:extLst>
          </p:cNvPr>
          <p:cNvSpPr/>
          <p:nvPr/>
        </p:nvSpPr>
        <p:spPr>
          <a:xfrm>
            <a:off x="400050" y="1224645"/>
            <a:ext cx="8343900" cy="5151441"/>
          </a:xfrm>
          <a:prstGeom prst="roundRect">
            <a:avLst>
              <a:gd name="adj" fmla="val 4781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지침 발표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하고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246A49A7-B3DD-40DA-B9DA-B3EFFCF6561F}"/>
              </a:ext>
            </a:extLst>
          </p:cNvPr>
          <p:cNvGrpSpPr/>
          <p:nvPr/>
        </p:nvGrpSpPr>
        <p:grpSpPr>
          <a:xfrm>
            <a:off x="806618" y="1929572"/>
            <a:ext cx="7530764" cy="3941831"/>
            <a:chOff x="806618" y="1782378"/>
            <a:chExt cx="7530764" cy="3941831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022701EB-A564-40EC-9474-3552B25AED61}"/>
                </a:ext>
              </a:extLst>
            </p:cNvPr>
            <p:cNvGrpSpPr/>
            <p:nvPr/>
          </p:nvGrpSpPr>
          <p:grpSpPr>
            <a:xfrm>
              <a:off x="806618" y="1782378"/>
              <a:ext cx="7530764" cy="768347"/>
              <a:chOff x="1022686" y="1342656"/>
              <a:chExt cx="7530764" cy="76834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="" xmlns:a16="http://schemas.microsoft.com/office/drawing/2014/main" id="{55FDE22C-2294-4CA8-9110-389446C75F05}"/>
                  </a:ext>
                </a:extLst>
              </p:cNvPr>
              <p:cNvGrpSpPr/>
              <p:nvPr/>
            </p:nvGrpSpPr>
            <p:grpSpPr>
              <a:xfrm>
                <a:off x="1022686" y="13426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="" xmlns:a16="http://schemas.microsoft.com/office/drawing/2014/main" id="{6BAC9798-EFE8-4BC7-ADEF-F1C9226549DC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="" xmlns:a16="http://schemas.microsoft.com/office/drawing/2014/main" id="{17F8B088-3ABC-4C1F-A754-79FAAABFA496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7B0BEC0C-DE19-4277-AF7F-2D5826EEE2D5}"/>
                  </a:ext>
                </a:extLst>
              </p:cNvPr>
              <p:cNvSpPr txBox="1"/>
              <p:nvPr/>
            </p:nvSpPr>
            <p:spPr>
              <a:xfrm>
                <a:off x="1833614" y="1465219"/>
                <a:ext cx="67198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모둠별로 어린이 기후행동 약속 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가지를 발표하기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74DB1D4-C8F1-4E24-BC62-CD3EF300FD69}"/>
                  </a:ext>
                </a:extLst>
              </p:cNvPr>
              <p:cNvSpPr txBox="1"/>
              <p:nvPr/>
            </p:nvSpPr>
            <p:spPr>
              <a:xfrm>
                <a:off x="1098244" y="1475103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DC3950B0-31C0-48E1-A996-DA8D163B8ECD}"/>
                </a:ext>
              </a:extLst>
            </p:cNvPr>
            <p:cNvGrpSpPr/>
            <p:nvPr/>
          </p:nvGrpSpPr>
          <p:grpSpPr>
            <a:xfrm>
              <a:off x="806618" y="3165701"/>
              <a:ext cx="7098628" cy="937242"/>
              <a:chOff x="1022686" y="2447556"/>
              <a:chExt cx="7098628" cy="93724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C67F855E-2DE0-46CB-AB47-C2D659F466D7}"/>
                  </a:ext>
                </a:extLst>
              </p:cNvPr>
              <p:cNvGrpSpPr/>
              <p:nvPr/>
            </p:nvGrpSpPr>
            <p:grpSpPr>
              <a:xfrm>
                <a:off x="1022686" y="24475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="" xmlns:a16="http://schemas.microsoft.com/office/drawing/2014/main" id="{7B47F0E6-4BEB-4343-B05F-4C182B643DBC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="" xmlns:a16="http://schemas.microsoft.com/office/drawing/2014/main" id="{3603CCA0-B190-46C6-945A-463AF48C0CDE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61FB105E-45E7-4504-872C-BEA9D098D76F}"/>
                  </a:ext>
                </a:extLst>
              </p:cNvPr>
              <p:cNvSpPr txBox="1"/>
              <p:nvPr/>
            </p:nvSpPr>
            <p:spPr>
              <a:xfrm>
                <a:off x="1833614" y="2492246"/>
                <a:ext cx="628770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다른 모둠이 발표한 기후행동 중 좋았던 것 등을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활동지에 정리하면서 발표를 듣기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337BF05A-F42D-4E4F-B2E3-83131F82353A}"/>
                  </a:ext>
                </a:extLst>
              </p:cNvPr>
              <p:cNvSpPr txBox="1"/>
              <p:nvPr/>
            </p:nvSpPr>
            <p:spPr>
              <a:xfrm>
                <a:off x="1098244" y="2587496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1369D366-F85B-4665-9B61-5B44D6A28EC0}"/>
                </a:ext>
              </a:extLst>
            </p:cNvPr>
            <p:cNvGrpSpPr/>
            <p:nvPr/>
          </p:nvGrpSpPr>
          <p:grpSpPr>
            <a:xfrm>
              <a:off x="806618" y="4717919"/>
              <a:ext cx="7530764" cy="1006290"/>
              <a:chOff x="1022686" y="3552456"/>
              <a:chExt cx="7530764" cy="100629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A4069D84-97B1-436D-A2CA-0F9049EFF412}"/>
                  </a:ext>
                </a:extLst>
              </p:cNvPr>
              <p:cNvGrpSpPr/>
              <p:nvPr/>
            </p:nvGrpSpPr>
            <p:grpSpPr>
              <a:xfrm>
                <a:off x="1022686" y="3552456"/>
                <a:ext cx="768348" cy="768347"/>
                <a:chOff x="612136" y="4534006"/>
                <a:chExt cx="1495425" cy="1495425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="" xmlns:a16="http://schemas.microsoft.com/office/drawing/2014/main" id="{02AD6E48-232F-4FF9-8206-59575A951FC7}"/>
                    </a:ext>
                  </a:extLst>
                </p:cNvPr>
                <p:cNvSpPr/>
                <p:nvPr/>
              </p:nvSpPr>
              <p:spPr>
                <a:xfrm>
                  <a:off x="612136" y="4534006"/>
                  <a:ext cx="1495425" cy="14954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1590"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="" xmlns:a16="http://schemas.microsoft.com/office/drawing/2014/main" id="{85D2E477-23FB-4B92-9736-0201058C5E33}"/>
                    </a:ext>
                  </a:extLst>
                </p:cNvPr>
                <p:cNvSpPr/>
                <p:nvPr/>
              </p:nvSpPr>
              <p:spPr>
                <a:xfrm>
                  <a:off x="989873" y="4639802"/>
                  <a:ext cx="950841" cy="1020348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159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9769F7B1-F1ED-4062-B0E1-E105BE15ACDE}"/>
                  </a:ext>
                </a:extLst>
              </p:cNvPr>
              <p:cNvSpPr txBox="1"/>
              <p:nvPr/>
            </p:nvSpPr>
            <p:spPr>
              <a:xfrm>
                <a:off x="1833614" y="3604639"/>
                <a:ext cx="671983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사진을 찍어 </a:t>
                </a:r>
                <a:r>
                  <a:rPr lang="en-US" altLang="ko-KR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 공유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하거나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교실 복도</a:t>
                </a:r>
                <a:r>
                  <a:rPr lang="ko-KR" altLang="en-US" sz="24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 붙여 </a:t>
                </a:r>
                <a:r>
                  <a:rPr lang="ko-KR" altLang="en-US" sz="2800" ker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다른 반 친구들에게 보여주기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85C4D737-0F89-4D73-8C5F-75F1F7F50961}"/>
                  </a:ext>
                </a:extLst>
              </p:cNvPr>
              <p:cNvSpPr txBox="1"/>
              <p:nvPr/>
            </p:nvSpPr>
            <p:spPr>
              <a:xfrm>
                <a:off x="1098244" y="3699889"/>
                <a:ext cx="6432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 fontAlgn="base"/>
                <a:r>
                  <a:rPr lang="en-US" altLang="ko-KR" sz="2800" kern="0" spc="-1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  <a:endParaRPr lang="ko-KR" altLang="en-US" sz="2800" kern="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79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두 얼굴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F47CAE1-19F2-483A-AB23-5840320A2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1"/>
          <a:stretch/>
        </p:blipFill>
        <p:spPr>
          <a:xfrm>
            <a:off x="0" y="774358"/>
            <a:ext cx="9144000" cy="5671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134630" y="625646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www.sisaweek.com/news/articleView.html?idxno=132623]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두 얼굴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401D38B-905C-4895-AFDA-AFAF08AF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/>
          <a:stretch/>
        </p:blipFill>
        <p:spPr>
          <a:xfrm>
            <a:off x="0" y="881449"/>
            <a:ext cx="9144000" cy="55399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FFB2014C-8B21-480D-A397-04DBF9D8B9A0}"/>
              </a:ext>
            </a:extLst>
          </p:cNvPr>
          <p:cNvSpPr/>
          <p:nvPr/>
        </p:nvSpPr>
        <p:spPr>
          <a:xfrm>
            <a:off x="1604855" y="3889396"/>
            <a:ext cx="2970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이탈리아 북부의 대기 상황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150FFF1-8644-4CAA-B054-C6A39746B257}"/>
              </a:ext>
            </a:extLst>
          </p:cNvPr>
          <p:cNvSpPr/>
          <p:nvPr/>
        </p:nvSpPr>
        <p:spPr>
          <a:xfrm>
            <a:off x="4716421" y="3881162"/>
            <a:ext cx="3015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전국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봉쇄령을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내렸을 때의 모습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F758452-9F5A-4A31-A41D-112A8B575952}"/>
              </a:ext>
            </a:extLst>
          </p:cNvPr>
          <p:cNvSpPr/>
          <p:nvPr/>
        </p:nvSpPr>
        <p:spPr>
          <a:xfrm>
            <a:off x="1872561" y="5860096"/>
            <a:ext cx="2435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스페인의 지난해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대기 상황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94C2BCE-EE48-4E27-A46E-33B5C10BCC61}"/>
              </a:ext>
            </a:extLst>
          </p:cNvPr>
          <p:cNvSpPr/>
          <p:nvPr/>
        </p:nvSpPr>
        <p:spPr>
          <a:xfrm>
            <a:off x="4836159" y="5810669"/>
            <a:ext cx="26162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8000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여명의 일일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확진자가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발생하고 있는 올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스페인의 대기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134630" y="625646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https://www.mk.co.kr/premium/special-report/view/2020/04/28088/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63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두 얼굴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E0F14821-2F67-41F4-945B-5477CAC09D9C}"/>
              </a:ext>
            </a:extLst>
          </p:cNvPr>
          <p:cNvSpPr/>
          <p:nvPr/>
        </p:nvSpPr>
        <p:spPr>
          <a:xfrm>
            <a:off x="424354" y="1043490"/>
            <a:ext cx="8295292" cy="1760480"/>
          </a:xfrm>
          <a:custGeom>
            <a:avLst/>
            <a:gdLst>
              <a:gd name="connsiteX0" fmla="*/ 168629 w 8295292"/>
              <a:gd name="connsiteY0" fmla="*/ 0 h 1760480"/>
              <a:gd name="connsiteX1" fmla="*/ 8126663 w 8295292"/>
              <a:gd name="connsiteY1" fmla="*/ 0 h 1760480"/>
              <a:gd name="connsiteX2" fmla="*/ 8295292 w 8295292"/>
              <a:gd name="connsiteY2" fmla="*/ 168629 h 1760480"/>
              <a:gd name="connsiteX3" fmla="*/ 8295292 w 8295292"/>
              <a:gd name="connsiteY3" fmla="*/ 1119601 h 1760480"/>
              <a:gd name="connsiteX4" fmla="*/ 8126663 w 8295292"/>
              <a:gd name="connsiteY4" fmla="*/ 1288230 h 1760480"/>
              <a:gd name="connsiteX5" fmla="*/ 2302288 w 8295292"/>
              <a:gd name="connsiteY5" fmla="*/ 1288230 h 1760480"/>
              <a:gd name="connsiteX6" fmla="*/ 2005227 w 8295292"/>
              <a:gd name="connsiteY6" fmla="*/ 1760480 h 1760480"/>
              <a:gd name="connsiteX7" fmla="*/ 1821966 w 8295292"/>
              <a:gd name="connsiteY7" fmla="*/ 1288230 h 1760480"/>
              <a:gd name="connsiteX8" fmla="*/ 168629 w 8295292"/>
              <a:gd name="connsiteY8" fmla="*/ 1288230 h 1760480"/>
              <a:gd name="connsiteX9" fmla="*/ 0 w 8295292"/>
              <a:gd name="connsiteY9" fmla="*/ 1119601 h 1760480"/>
              <a:gd name="connsiteX10" fmla="*/ 0 w 8295292"/>
              <a:gd name="connsiteY10" fmla="*/ 168629 h 1760480"/>
              <a:gd name="connsiteX11" fmla="*/ 168629 w 8295292"/>
              <a:gd name="connsiteY11" fmla="*/ 0 h 176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95292" h="1760480">
                <a:moveTo>
                  <a:pt x="168629" y="0"/>
                </a:moveTo>
                <a:lnTo>
                  <a:pt x="8126663" y="0"/>
                </a:lnTo>
                <a:cubicBezTo>
                  <a:pt x="8219794" y="0"/>
                  <a:pt x="8295292" y="75498"/>
                  <a:pt x="8295292" y="168629"/>
                </a:cubicBezTo>
                <a:lnTo>
                  <a:pt x="8295292" y="1119601"/>
                </a:lnTo>
                <a:cubicBezTo>
                  <a:pt x="8295292" y="1212732"/>
                  <a:pt x="8219794" y="1288230"/>
                  <a:pt x="8126663" y="1288230"/>
                </a:cubicBezTo>
                <a:lnTo>
                  <a:pt x="2302288" y="1288230"/>
                </a:lnTo>
                <a:lnTo>
                  <a:pt x="2005227" y="1760480"/>
                </a:lnTo>
                <a:lnTo>
                  <a:pt x="1821966" y="1288230"/>
                </a:lnTo>
                <a:lnTo>
                  <a:pt x="168629" y="1288230"/>
                </a:lnTo>
                <a:cubicBezTo>
                  <a:pt x="75498" y="1288230"/>
                  <a:pt x="0" y="1212732"/>
                  <a:pt x="0" y="1119601"/>
                </a:cubicBezTo>
                <a:lnTo>
                  <a:pt x="0" y="168629"/>
                </a:lnTo>
                <a:cubicBezTo>
                  <a:pt x="0" y="75498"/>
                  <a:pt x="75498" y="0"/>
                  <a:pt x="168629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3E069C1-BF46-4DCB-8AAC-50BA1298961A}"/>
              </a:ext>
            </a:extLst>
          </p:cNvPr>
          <p:cNvSpPr/>
          <p:nvPr/>
        </p:nvSpPr>
        <p:spPr>
          <a:xfrm>
            <a:off x="850468" y="1167928"/>
            <a:ext cx="74430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신문의 </a:t>
            </a:r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보고 기사 내용이</a:t>
            </a:r>
            <a:endParaRPr lang="en-US" altLang="ko-KR" sz="2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내용일지 추측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이야기 나누어 봅시다</a:t>
            </a:r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32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 descr="텍스트, 장난감, 인형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F228A87C-1706-4002-91CA-5048A3697F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/>
          <a:stretch/>
        </p:blipFill>
        <p:spPr>
          <a:xfrm>
            <a:off x="0" y="2489454"/>
            <a:ext cx="9144000" cy="39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0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C3F081-E7D7-4517-8E71-D4550F203A81}"/>
              </a:ext>
            </a:extLst>
          </p:cNvPr>
          <p:cNvGrpSpPr/>
          <p:nvPr/>
        </p:nvGrpSpPr>
        <p:grpSpPr>
          <a:xfrm>
            <a:off x="930056" y="1182465"/>
            <a:ext cx="3436812" cy="2501836"/>
            <a:chOff x="1259631" y="1537699"/>
            <a:chExt cx="3086100" cy="224653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8B9340A3-2445-44CA-BC70-8A4479072436}"/>
                </a:ext>
              </a:extLst>
            </p:cNvPr>
            <p:cNvSpPr/>
            <p:nvPr/>
          </p:nvSpPr>
          <p:spPr>
            <a:xfrm>
              <a:off x="12596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D59D05AF-7C5E-4B32-9078-2B87EAFC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769" y="1625021"/>
              <a:ext cx="2917825" cy="2071891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25E41A0-80DC-4B6C-B03A-C7C534CDC583}"/>
              </a:ext>
            </a:extLst>
          </p:cNvPr>
          <p:cNvGrpSpPr/>
          <p:nvPr/>
        </p:nvGrpSpPr>
        <p:grpSpPr>
          <a:xfrm>
            <a:off x="4777133" y="1182465"/>
            <a:ext cx="3436812" cy="2501836"/>
            <a:chOff x="4714131" y="1537699"/>
            <a:chExt cx="3086100" cy="224653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68AE7BE5-0E91-4F53-BAA9-A2CE0975F439}"/>
                </a:ext>
              </a:extLst>
            </p:cNvPr>
            <p:cNvSpPr/>
            <p:nvPr/>
          </p:nvSpPr>
          <p:spPr>
            <a:xfrm>
              <a:off x="47141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9880680F-CF05-4FFF-9ED5-4CE3B038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98269" y="1625021"/>
              <a:ext cx="2917824" cy="2071891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3AD8DEED-E2A2-4399-8A67-62C272D74CCB}"/>
              </a:ext>
            </a:extLst>
          </p:cNvPr>
          <p:cNvSpPr/>
          <p:nvPr/>
        </p:nvSpPr>
        <p:spPr>
          <a:xfrm>
            <a:off x="930056" y="3962464"/>
            <a:ext cx="3436812" cy="2501836"/>
          </a:xfrm>
          <a:prstGeom prst="roundRect">
            <a:avLst>
              <a:gd name="adj" fmla="val 709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DE3882B3-7A5D-4CA3-856D-7B49E158F0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6" y="4064950"/>
            <a:ext cx="3249413" cy="2296863"/>
          </a:xfrm>
          <a:prstGeom prst="roundRect">
            <a:avLst>
              <a:gd name="adj" fmla="val 5634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사각형: 둥근 모서리 11">
            <a:extLst>
              <a:ext uri="{FF2B5EF4-FFF2-40B4-BE49-F238E27FC236}">
                <a16:creationId xmlns="" xmlns:a16="http://schemas.microsoft.com/office/drawing/2014/main" id="{3AD8DEED-E2A2-4399-8A67-62C272D74CCB}"/>
              </a:ext>
            </a:extLst>
          </p:cNvPr>
          <p:cNvSpPr/>
          <p:nvPr/>
        </p:nvSpPr>
        <p:spPr>
          <a:xfrm>
            <a:off x="4777133" y="3962464"/>
            <a:ext cx="3436812" cy="2501836"/>
          </a:xfrm>
          <a:prstGeom prst="roundRect">
            <a:avLst>
              <a:gd name="adj" fmla="val 709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DE3882B3-7A5D-4CA3-856D-7B49E158F0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33" y="4064949"/>
            <a:ext cx="3249413" cy="2296864"/>
          </a:xfrm>
          <a:prstGeom prst="roundRect">
            <a:avLst>
              <a:gd name="adj" fmla="val 5634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0276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246FB7F3-5893-4ACE-AD84-F9723548452E}"/>
              </a:ext>
            </a:extLst>
          </p:cNvPr>
          <p:cNvGrpSpPr/>
          <p:nvPr/>
        </p:nvGrpSpPr>
        <p:grpSpPr>
          <a:xfrm>
            <a:off x="930056" y="1182465"/>
            <a:ext cx="7283889" cy="5281835"/>
            <a:chOff x="1259631" y="1182465"/>
            <a:chExt cx="6540600" cy="4742847"/>
          </a:xfrm>
        </p:grpSpPr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6AF8CA4C-16D3-49E7-9AAA-5D1F9C4A0C57}"/>
                </a:ext>
              </a:extLst>
            </p:cNvPr>
            <p:cNvGrpSpPr/>
            <p:nvPr/>
          </p:nvGrpSpPr>
          <p:grpSpPr>
            <a:xfrm>
              <a:off x="1259631" y="1182465"/>
              <a:ext cx="3086100" cy="2246535"/>
              <a:chOff x="1259631" y="1537699"/>
              <a:chExt cx="3086100" cy="2246535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="" xmlns:a16="http://schemas.microsoft.com/office/drawing/2014/main" id="{2DAAC99D-B522-495B-9797-D9D0A13EFAF6}"/>
                  </a:ext>
                </a:extLst>
              </p:cNvPr>
              <p:cNvSpPr/>
              <p:nvPr/>
            </p:nvSpPr>
            <p:spPr>
              <a:xfrm>
                <a:off x="1259631" y="1537699"/>
                <a:ext cx="3086100" cy="2246535"/>
              </a:xfrm>
              <a:prstGeom prst="roundRect">
                <a:avLst>
                  <a:gd name="adj" fmla="val 709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31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="" xmlns:a16="http://schemas.microsoft.com/office/drawing/2014/main" id="{52709F47-61B1-4674-A262-15B2C585E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3768" y="1625021"/>
                <a:ext cx="2917825" cy="2071892"/>
              </a:xfrm>
              <a:prstGeom prst="roundRect">
                <a:avLst>
                  <a:gd name="adj" fmla="val 5634"/>
                </a:avLst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8053A708-F9E4-428C-BCB6-63C13DD24EB9}"/>
                </a:ext>
              </a:extLst>
            </p:cNvPr>
            <p:cNvGrpSpPr/>
            <p:nvPr/>
          </p:nvGrpSpPr>
          <p:grpSpPr>
            <a:xfrm>
              <a:off x="4714131" y="1182465"/>
              <a:ext cx="3086100" cy="2246535"/>
              <a:chOff x="4714131" y="1537699"/>
              <a:chExt cx="3086100" cy="2246535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31A6F566-F055-4D53-A73A-4A0014C62DDB}"/>
                  </a:ext>
                </a:extLst>
              </p:cNvPr>
              <p:cNvSpPr/>
              <p:nvPr/>
            </p:nvSpPr>
            <p:spPr>
              <a:xfrm>
                <a:off x="4714131" y="1537699"/>
                <a:ext cx="3086100" cy="2246535"/>
              </a:xfrm>
              <a:prstGeom prst="roundRect">
                <a:avLst>
                  <a:gd name="adj" fmla="val 709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31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140C5E4F-C00E-4C4F-827A-382876E61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800705" y="1625021"/>
                <a:ext cx="2912954" cy="2071891"/>
              </a:xfrm>
              <a:prstGeom prst="roundRect">
                <a:avLst>
                  <a:gd name="adj" fmla="val 5634"/>
                </a:avLst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FA115278-D969-4C69-BC73-34947F42725B}"/>
                </a:ext>
              </a:extLst>
            </p:cNvPr>
            <p:cNvGrpSpPr/>
            <p:nvPr/>
          </p:nvGrpSpPr>
          <p:grpSpPr>
            <a:xfrm>
              <a:off x="1259631" y="3678777"/>
              <a:ext cx="3086100" cy="2246535"/>
              <a:chOff x="1259631" y="4034011"/>
              <a:chExt cx="3086100" cy="224653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="" xmlns:a16="http://schemas.microsoft.com/office/drawing/2014/main" id="{728D5C7F-D811-4AC4-A5DC-E1F9F9776B4D}"/>
                  </a:ext>
                </a:extLst>
              </p:cNvPr>
              <p:cNvSpPr/>
              <p:nvPr/>
            </p:nvSpPr>
            <p:spPr>
              <a:xfrm>
                <a:off x="1259631" y="4034011"/>
                <a:ext cx="3086100" cy="2246535"/>
              </a:xfrm>
              <a:prstGeom prst="roundRect">
                <a:avLst>
                  <a:gd name="adj" fmla="val 709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31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="" xmlns:a16="http://schemas.microsoft.com/office/drawing/2014/main" id="{7C4B2A4E-17B8-41E4-9A0D-3A2E732BD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57098" y="4121333"/>
                <a:ext cx="2891167" cy="2071891"/>
              </a:xfrm>
              <a:prstGeom prst="roundRect">
                <a:avLst>
                  <a:gd name="adj" fmla="val 5634"/>
                </a:avLst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5C7EAB6F-30F4-4B41-A57C-1325DF6C688E}"/>
                </a:ext>
              </a:extLst>
            </p:cNvPr>
            <p:cNvGrpSpPr/>
            <p:nvPr/>
          </p:nvGrpSpPr>
          <p:grpSpPr>
            <a:xfrm>
              <a:off x="4714131" y="3678777"/>
              <a:ext cx="3086100" cy="2246535"/>
              <a:chOff x="4714131" y="4034011"/>
              <a:chExt cx="3086100" cy="2246535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="" xmlns:a16="http://schemas.microsoft.com/office/drawing/2014/main" id="{7A3135F7-C209-463D-B8DD-CD7BE6030E5F}"/>
                  </a:ext>
                </a:extLst>
              </p:cNvPr>
              <p:cNvSpPr/>
              <p:nvPr/>
            </p:nvSpPr>
            <p:spPr>
              <a:xfrm>
                <a:off x="4714131" y="4034011"/>
                <a:ext cx="3086100" cy="2246535"/>
              </a:xfrm>
              <a:prstGeom prst="roundRect">
                <a:avLst>
                  <a:gd name="adj" fmla="val 709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 w="31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="" xmlns:a16="http://schemas.microsoft.com/office/drawing/2014/main" id="{D053406D-A739-46F7-9C7D-625FB5858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" r="150"/>
              <a:stretch/>
            </p:blipFill>
            <p:spPr>
              <a:xfrm>
                <a:off x="4798270" y="4121333"/>
                <a:ext cx="2917823" cy="2071891"/>
              </a:xfrm>
              <a:prstGeom prst="roundRect">
                <a:avLst>
                  <a:gd name="adj" fmla="val 5634"/>
                </a:avLst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</p:grpSp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8A43412-0C4E-4D6A-BDA9-84501614D0FE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1867583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09901CA-08BA-4B17-9829-6631BBD54604}"/>
              </a:ext>
            </a:extLst>
          </p:cNvPr>
          <p:cNvSpPr/>
          <p:nvPr/>
        </p:nvSpPr>
        <p:spPr>
          <a:xfrm>
            <a:off x="930056" y="1182465"/>
            <a:ext cx="3436812" cy="2501836"/>
          </a:xfrm>
          <a:prstGeom prst="roundRect">
            <a:avLst>
              <a:gd name="adj" fmla="val 709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gradFill flip="none" rotWithShape="1">
              <a:gsLst>
                <a:gs pos="100000">
                  <a:schemeClr val="tx2"/>
                </a:gs>
                <a:gs pos="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B2D838F-84BB-407C-9B76-B0C77DD48A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1" y="1279708"/>
            <a:ext cx="3232720" cy="2307348"/>
          </a:xfrm>
          <a:prstGeom prst="roundRect">
            <a:avLst>
              <a:gd name="adj" fmla="val 5634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0B6289E-8F63-4036-A808-68C03647434E}"/>
              </a:ext>
            </a:extLst>
          </p:cNvPr>
          <p:cNvGrpSpPr/>
          <p:nvPr/>
        </p:nvGrpSpPr>
        <p:grpSpPr>
          <a:xfrm>
            <a:off x="4777133" y="1182465"/>
            <a:ext cx="3436812" cy="2501836"/>
            <a:chOff x="4714131" y="1537699"/>
            <a:chExt cx="3086100" cy="2246535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492537DF-4C35-4207-85FD-6EFDEA6BDD6F}"/>
                </a:ext>
              </a:extLst>
            </p:cNvPr>
            <p:cNvSpPr/>
            <p:nvPr/>
          </p:nvSpPr>
          <p:spPr>
            <a:xfrm>
              <a:off x="47141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771F047A-33D8-43E0-969A-B35F454C5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0705" y="1625019"/>
              <a:ext cx="2912954" cy="2071894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B5B95D9-DEAD-4413-B65C-58C186DB0C10}"/>
              </a:ext>
            </a:extLst>
          </p:cNvPr>
          <p:cNvGrpSpPr/>
          <p:nvPr/>
        </p:nvGrpSpPr>
        <p:grpSpPr>
          <a:xfrm>
            <a:off x="4777133" y="3962464"/>
            <a:ext cx="3436812" cy="2501836"/>
            <a:chOff x="4714131" y="4034011"/>
            <a:chExt cx="3086100" cy="224653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E38CE7DD-B0E3-4104-AACA-4AAFC2D1FE9C}"/>
                </a:ext>
              </a:extLst>
            </p:cNvPr>
            <p:cNvSpPr/>
            <p:nvPr/>
          </p:nvSpPr>
          <p:spPr>
            <a:xfrm>
              <a:off x="4714131" y="4034011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A7E0C341-1F0E-427A-8663-6A1FFB375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" r="296"/>
            <a:stretch/>
          </p:blipFill>
          <p:spPr>
            <a:xfrm>
              <a:off x="4798270" y="4121333"/>
              <a:ext cx="2917823" cy="2071891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8607CA3-3E5F-4016-BF01-B83179BDC53B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930056" y="3962464"/>
            <a:ext cx="3436812" cy="2501836"/>
            <a:chOff x="4803297" y="4005263"/>
            <a:chExt cx="3436812" cy="2501836"/>
          </a:xfrm>
        </p:grpSpPr>
        <p:sp>
          <p:nvSpPr>
            <p:cNvPr id="19" name="사각형: 둥근 모서리 11">
              <a:extLst>
                <a:ext uri="{FF2B5EF4-FFF2-40B4-BE49-F238E27FC236}">
                  <a16:creationId xmlns="" xmlns:a16="http://schemas.microsoft.com/office/drawing/2014/main" id="{7DC03E0B-0756-47BD-BE89-296CD592AC1E}"/>
                </a:ext>
              </a:extLst>
            </p:cNvPr>
            <p:cNvSpPr/>
            <p:nvPr/>
          </p:nvSpPr>
          <p:spPr>
            <a:xfrm>
              <a:off x="4803297" y="4005263"/>
              <a:ext cx="3436812" cy="2501836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E7234B9E-0580-4016-BEF0-AD031FA3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840" y="4127482"/>
              <a:ext cx="3219726" cy="2281557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97449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E9EF7C7-5D08-475E-AD0F-AF43B46C5871}"/>
              </a:ext>
            </a:extLst>
          </p:cNvPr>
          <p:cNvSpPr/>
          <p:nvPr/>
        </p:nvSpPr>
        <p:spPr>
          <a:xfrm>
            <a:off x="930056" y="4000504"/>
            <a:ext cx="7283888" cy="1771646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rgbClr val="1670A4"/>
            </a:solidFill>
            <a:prstDash val="dash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KoPub돋움체 Light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3650A0C-DA26-49ED-AD0F-C5E68BF3679D}"/>
              </a:ext>
            </a:extLst>
          </p:cNvPr>
          <p:cNvGrpSpPr/>
          <p:nvPr/>
        </p:nvGrpSpPr>
        <p:grpSpPr>
          <a:xfrm>
            <a:off x="930056" y="1182465"/>
            <a:ext cx="3436812" cy="2501836"/>
            <a:chOff x="1259631" y="1537699"/>
            <a:chExt cx="3086100" cy="224653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9B847D65-743E-4DF1-9B28-AA3AC289839F}"/>
                </a:ext>
              </a:extLst>
            </p:cNvPr>
            <p:cNvSpPr/>
            <p:nvPr/>
          </p:nvSpPr>
          <p:spPr>
            <a:xfrm>
              <a:off x="12596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80DBDC49-3BF6-483C-8CEE-9E6CEFFF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1263" y="1625020"/>
              <a:ext cx="2902835" cy="2071894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51DC2F1-1123-4819-A525-F74CC097435F}"/>
              </a:ext>
            </a:extLst>
          </p:cNvPr>
          <p:cNvGrpSpPr/>
          <p:nvPr/>
        </p:nvGrpSpPr>
        <p:grpSpPr>
          <a:xfrm>
            <a:off x="4777133" y="1182465"/>
            <a:ext cx="3436812" cy="2501836"/>
            <a:chOff x="4714131" y="1537699"/>
            <a:chExt cx="3086100" cy="224653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="" xmlns:a16="http://schemas.microsoft.com/office/drawing/2014/main" id="{01C67EB8-C61C-4FFE-9312-9BF2ADA662AB}"/>
                </a:ext>
              </a:extLst>
            </p:cNvPr>
            <p:cNvSpPr/>
            <p:nvPr/>
          </p:nvSpPr>
          <p:spPr>
            <a:xfrm>
              <a:off x="4714131" y="1537699"/>
              <a:ext cx="3086100" cy="2246535"/>
            </a:xfrm>
            <a:prstGeom prst="roundRect">
              <a:avLst>
                <a:gd name="adj" fmla="val 709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B291E0E7-ADBD-4369-827D-1AB7D19AA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7675" y="1625019"/>
              <a:ext cx="2899012" cy="2071894"/>
            </a:xfrm>
            <a:prstGeom prst="roundRect">
              <a:avLst>
                <a:gd name="adj" fmla="val 5634"/>
              </a:avLst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D1E125E-379E-4F5C-AD51-A40701170BBD}"/>
              </a:ext>
            </a:extLst>
          </p:cNvPr>
          <p:cNvSpPr/>
          <p:nvPr/>
        </p:nvSpPr>
        <p:spPr>
          <a:xfrm>
            <a:off x="1133475" y="4197968"/>
            <a:ext cx="6877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장의 카드</a:t>
            </a:r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가지고 코로나</a:t>
            </a:r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이전</a:t>
            </a:r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</a:t>
            </a:r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달라진 이야기를 하면서</a:t>
            </a:r>
            <a:endParaRPr lang="en-US" altLang="ko-KR" sz="2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기후변화에 미치는 영향</a:t>
            </a:r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이야기 해봅시다</a:t>
            </a:r>
            <a:r>
              <a:rPr lang="en-US" altLang="ko-KR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5CF3663-5475-4463-A9DC-7F42C59C9169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펜데믹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224951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</TotalTime>
  <Words>639</Words>
  <Application>Microsoft Office PowerPoint</Application>
  <PresentationFormat>화면 슬라이드 쇼(4:3)</PresentationFormat>
  <Paragraphs>115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Calibri Light</vt:lpstr>
      <vt:lpstr>Wingdings</vt:lpstr>
      <vt:lpstr>Arial</vt:lpstr>
      <vt:lpstr>KoPub돋움체 Light</vt:lpstr>
      <vt:lpstr>KoPub돋움체 Medium</vt:lpstr>
      <vt:lpstr>맑은 고딕</vt:lpstr>
      <vt:lpstr>함초롬바탕</vt:lpstr>
      <vt:lpstr>Calibri</vt:lpstr>
      <vt:lpstr>나눔스퀘어 ExtraBold</vt:lpstr>
      <vt:lpstr>나눔스퀘어 Bold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158</cp:revision>
  <dcterms:created xsi:type="dcterms:W3CDTF">2020-10-16T02:52:24Z</dcterms:created>
  <dcterms:modified xsi:type="dcterms:W3CDTF">2021-03-31T07:38:58Z</dcterms:modified>
</cp:coreProperties>
</file>